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2" r:id="rId7"/>
  </p:sldMasterIdLst>
  <p:sldIdLst>
    <p:sldId id="283" r:id="rId8"/>
    <p:sldId id="300" r:id="rId9"/>
    <p:sldId id="256" r:id="rId10"/>
    <p:sldId id="289" r:id="rId11"/>
    <p:sldId id="284" r:id="rId12"/>
    <p:sldId id="290" r:id="rId13"/>
    <p:sldId id="292" r:id="rId14"/>
    <p:sldId id="294" r:id="rId15"/>
    <p:sldId id="258" r:id="rId16"/>
    <p:sldId id="259" r:id="rId17"/>
    <p:sldId id="260" r:id="rId18"/>
    <p:sldId id="261"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339" r:id="rId33"/>
    <p:sldId id="299" r:id="rId34"/>
    <p:sldId id="296" r:id="rId35"/>
    <p:sldId id="336" r:id="rId36"/>
    <p:sldId id="340" r:id="rId37"/>
    <p:sldId id="341" r:id="rId38"/>
    <p:sldId id="337" r:id="rId39"/>
    <p:sldId id="257" r:id="rId40"/>
    <p:sldId id="338" r:id="rId41"/>
    <p:sldId id="342" r:id="rId42"/>
    <p:sldId id="343" r:id="rId43"/>
    <p:sldId id="304" r:id="rId44"/>
    <p:sldId id="305" r:id="rId45"/>
    <p:sldId id="320" r:id="rId46"/>
    <p:sldId id="323" r:id="rId47"/>
    <p:sldId id="330" r:id="rId48"/>
    <p:sldId id="331" r:id="rId49"/>
    <p:sldId id="332" r:id="rId50"/>
    <p:sldId id="333" r:id="rId51"/>
    <p:sldId id="334" r:id="rId52"/>
    <p:sldId id="286" r:id="rId53"/>
    <p:sldId id="335" r:id="rId54"/>
    <p:sldId id="315" r:id="rId55"/>
    <p:sldId id="308" r:id="rId56"/>
    <p:sldId id="344" r:id="rId5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668"/>
    <a:srgbClr val="02558B"/>
    <a:srgbClr val="3EB049"/>
    <a:srgbClr val="007DBC"/>
    <a:srgbClr val="4D7B43"/>
    <a:srgbClr val="C38F34"/>
    <a:srgbClr val="FBA12B"/>
    <a:srgbClr val="931E3D"/>
    <a:srgbClr val="FFBA19"/>
    <a:srgbClr val="06B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90" d="100"/>
          <a:sy n="90" d="100"/>
        </p:scale>
        <p:origin x="53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5BCC-D8DA-4ECB-ADED-3ABFBFFB59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2B95FE4B-EB82-4CDC-B369-7A79E86563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1AC6F8E-20C7-4E5E-9FD5-B22D90E0F8AB}"/>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5" name="Footer Placeholder 4">
            <a:extLst>
              <a:ext uri="{FF2B5EF4-FFF2-40B4-BE49-F238E27FC236}">
                <a16:creationId xmlns:a16="http://schemas.microsoft.com/office/drawing/2014/main" id="{16D9C39F-0589-4BA2-8B1D-2258CC50281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B4429F4-7B8D-4F4D-8092-FF3E7B80C078}"/>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207579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7ECF-8CB4-4543-9913-54B75B1DCAE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0C8A82B-0E68-44B1-81CD-C98DE9552B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10A3749-E908-499A-AB40-E4BFEF4AFBD5}"/>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5" name="Footer Placeholder 4">
            <a:extLst>
              <a:ext uri="{FF2B5EF4-FFF2-40B4-BE49-F238E27FC236}">
                <a16:creationId xmlns:a16="http://schemas.microsoft.com/office/drawing/2014/main" id="{3599E5D9-FA90-4F45-B17A-E567C699296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EA8A69D8-6CAF-45FF-810A-F0171E11E349}"/>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145541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000D2-7387-4C88-9E3C-7A9CE5F0D2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8B26775-BE62-4E18-A9D9-3283A46EC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10E42B-CEF3-4652-BFE8-0D29F7F0AE54}"/>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5" name="Footer Placeholder 4">
            <a:extLst>
              <a:ext uri="{FF2B5EF4-FFF2-40B4-BE49-F238E27FC236}">
                <a16:creationId xmlns:a16="http://schemas.microsoft.com/office/drawing/2014/main" id="{8BB67BD5-6DB8-43E4-97A1-7F678A1EEC09}"/>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27A60E56-6054-453C-9B99-BD449E4A9EF5}"/>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3687235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mp; Subtitle - Whit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Text"/>
          <p:cNvSpPr txBox="1">
            <a:spLocks noGrp="1"/>
          </p:cNvSpPr>
          <p:nvPr>
            <p:ph type="title"/>
          </p:nvPr>
        </p:nvSpPr>
        <p:spPr>
          <a:xfrm>
            <a:off x="1854486" y="1907009"/>
            <a:ext cx="9448515" cy="2619571"/>
          </a:xfrm>
          <a:prstGeom prst="rect">
            <a:avLst/>
          </a:prstGeom>
        </p:spPr>
        <p:txBody>
          <a:bodyPr anchor="b"/>
          <a:lstStyle>
            <a:lvl1pPr algn="l">
              <a:lnSpc>
                <a:spcPct val="80000"/>
              </a:lnSpc>
              <a:defRPr sz="8000" b="0" i="0" cap="none" spc="-136">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1854486" y="4741162"/>
            <a:ext cx="9448515" cy="1503400"/>
          </a:xfrm>
          <a:prstGeom prst="rect">
            <a:avLst/>
          </a:prstGeom>
        </p:spPr>
        <p:txBody>
          <a:bodyPr/>
          <a:lstStyle>
            <a:lvl1pPr algn="l">
              <a:lnSpc>
                <a:spcPct val="120000"/>
              </a:lnSpc>
              <a:buClr>
                <a:srgbClr val="A39161"/>
              </a:buClr>
              <a:defRPr sz="1600" b="0" i="0" spc="0">
                <a:solidFill>
                  <a:srgbClr val="A39161"/>
                </a:solidFill>
                <a:latin typeface="+mn-lt"/>
                <a:ea typeface="Calibri Light" charset="0"/>
                <a:cs typeface="Calibri Light" charset="0"/>
              </a:defRPr>
            </a:lvl1pPr>
            <a:lvl2pPr indent="0" algn="l">
              <a:lnSpc>
                <a:spcPct val="120000"/>
              </a:lnSpc>
              <a:buClr>
                <a:srgbClr val="A39161"/>
              </a:buClr>
              <a:defRPr sz="1600" b="0" spc="0">
                <a:solidFill>
                  <a:srgbClr val="A39161"/>
                </a:solidFill>
                <a:latin typeface="+mn-lt"/>
                <a:ea typeface="Calibri" charset="0"/>
                <a:cs typeface="Calibri" charset="0"/>
                <a:sym typeface="Georgia"/>
              </a:defRPr>
            </a:lvl2pPr>
            <a:lvl3pPr algn="l">
              <a:lnSpc>
                <a:spcPct val="120000"/>
              </a:lnSpc>
              <a:buClr>
                <a:srgbClr val="A39161"/>
              </a:buClr>
              <a:defRPr sz="1200" b="0" i="1" spc="0">
                <a:solidFill>
                  <a:srgbClr val="A39161"/>
                </a:solidFill>
                <a:latin typeface="+mn-lt"/>
                <a:ea typeface="Calibri Light" charset="0"/>
                <a:cs typeface="Calibri Light" charset="0"/>
              </a:defRPr>
            </a:lvl3pPr>
            <a:lvl4pPr algn="l">
              <a:lnSpc>
                <a:spcPct val="120000"/>
              </a:lnSpc>
              <a:buClr>
                <a:srgbClr val="A39161"/>
              </a:buClr>
              <a:defRPr sz="1200" spc="0">
                <a:solidFill>
                  <a:srgbClr val="A39161"/>
                </a:solidFill>
                <a:latin typeface="+mn-lt"/>
                <a:ea typeface="Georgia"/>
                <a:cs typeface="Georgia"/>
                <a:sym typeface="Georgia"/>
              </a:defRPr>
            </a:lvl4pPr>
            <a:lvl5pPr algn="l">
              <a:lnSpc>
                <a:spcPct val="120000"/>
              </a:lnSpc>
              <a:buClr>
                <a:srgbClr val="A39161"/>
              </a:buClr>
              <a:defRPr sz="12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8" name="Picture 2" descr="Public Participation Network (PPN)">
            <a:extLst>
              <a:ext uri="{FF2B5EF4-FFF2-40B4-BE49-F238E27FC236}">
                <a16:creationId xmlns:a16="http://schemas.microsoft.com/office/drawing/2014/main" id="{CD9BD6DD-AB09-4950-B027-79E5D323385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25207" y="284587"/>
            <a:ext cx="1494523" cy="140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934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amp; Subtitl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34000" y="31178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Text"/>
          <p:cNvSpPr txBox="1">
            <a:spLocks noGrp="1"/>
          </p:cNvSpPr>
          <p:nvPr>
            <p:ph type="title"/>
          </p:nvPr>
        </p:nvSpPr>
        <p:spPr>
          <a:xfrm>
            <a:off x="1854486" y="1907009"/>
            <a:ext cx="9448515" cy="2619571"/>
          </a:xfrm>
          <a:prstGeom prst="rect">
            <a:avLst/>
          </a:prstGeom>
        </p:spPr>
        <p:txBody>
          <a:bodyPr anchor="b"/>
          <a:lstStyle>
            <a:lvl1pPr algn="l">
              <a:lnSpc>
                <a:spcPct val="80000"/>
              </a:lnSpc>
              <a:defRPr sz="8000" b="0" i="0" cap="none" spc="-136">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1854486" y="4741162"/>
            <a:ext cx="9448515" cy="1503400"/>
          </a:xfrm>
          <a:prstGeom prst="rect">
            <a:avLst/>
          </a:prstGeom>
        </p:spPr>
        <p:txBody>
          <a:bodyPr/>
          <a:lstStyle>
            <a:lvl1pPr algn="l">
              <a:lnSpc>
                <a:spcPct val="120000"/>
              </a:lnSpc>
              <a:buClr>
                <a:srgbClr val="A39161"/>
              </a:buClr>
              <a:defRPr sz="1600" b="0" i="0" spc="0">
                <a:solidFill>
                  <a:srgbClr val="A39161"/>
                </a:solidFill>
                <a:latin typeface="+mn-lt"/>
                <a:ea typeface="Calibri Light" charset="0"/>
                <a:cs typeface="Calibri Light" charset="0"/>
              </a:defRPr>
            </a:lvl1pPr>
            <a:lvl2pPr indent="0" algn="l">
              <a:lnSpc>
                <a:spcPct val="120000"/>
              </a:lnSpc>
              <a:buClr>
                <a:srgbClr val="A39161"/>
              </a:buClr>
              <a:defRPr sz="1600" b="0" spc="0">
                <a:solidFill>
                  <a:srgbClr val="A39161"/>
                </a:solidFill>
                <a:latin typeface="+mn-lt"/>
                <a:ea typeface="Calibri" charset="0"/>
                <a:cs typeface="Calibri" charset="0"/>
                <a:sym typeface="Georgia"/>
              </a:defRPr>
            </a:lvl2pPr>
            <a:lvl3pPr algn="l">
              <a:lnSpc>
                <a:spcPct val="120000"/>
              </a:lnSpc>
              <a:buClr>
                <a:srgbClr val="A39161"/>
              </a:buClr>
              <a:defRPr sz="1200" b="0" i="1" spc="0">
                <a:solidFill>
                  <a:srgbClr val="A39161"/>
                </a:solidFill>
                <a:latin typeface="+mn-lt"/>
                <a:ea typeface="Calibri Light" charset="0"/>
                <a:cs typeface="Calibri Light" charset="0"/>
              </a:defRPr>
            </a:lvl3pPr>
            <a:lvl4pPr algn="l">
              <a:lnSpc>
                <a:spcPct val="120000"/>
              </a:lnSpc>
              <a:buClr>
                <a:srgbClr val="A39161"/>
              </a:buClr>
              <a:defRPr sz="1200" spc="0">
                <a:solidFill>
                  <a:srgbClr val="A39161"/>
                </a:solidFill>
                <a:latin typeface="+mn-lt"/>
                <a:ea typeface="Georgia"/>
                <a:cs typeface="Georgia"/>
                <a:sym typeface="Georgia"/>
              </a:defRPr>
            </a:lvl4pPr>
            <a:lvl5pPr algn="l">
              <a:lnSpc>
                <a:spcPct val="120000"/>
              </a:lnSpc>
              <a:buClr>
                <a:srgbClr val="A39161"/>
              </a:buClr>
              <a:defRPr sz="12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31998786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Text"/>
          <p:cNvSpPr txBox="1">
            <a:spLocks noGrp="1"/>
          </p:cNvSpPr>
          <p:nvPr>
            <p:ph type="title"/>
          </p:nvPr>
        </p:nvSpPr>
        <p:spPr>
          <a:xfrm>
            <a:off x="1854486" y="1907009"/>
            <a:ext cx="9448515" cy="2619571"/>
          </a:xfrm>
          <a:prstGeom prst="rect">
            <a:avLst/>
          </a:prstGeom>
        </p:spPr>
        <p:txBody>
          <a:bodyPr anchor="b"/>
          <a:lstStyle>
            <a:lvl1pPr algn="l">
              <a:lnSpc>
                <a:spcPct val="80000"/>
              </a:lnSpc>
              <a:defRPr sz="8000" b="0" i="0" cap="none" spc="-136">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1854486" y="4741162"/>
            <a:ext cx="9448515" cy="1503400"/>
          </a:xfrm>
          <a:prstGeom prst="rect">
            <a:avLst/>
          </a:prstGeom>
        </p:spPr>
        <p:txBody>
          <a:bodyPr/>
          <a:lstStyle>
            <a:lvl1pPr algn="l">
              <a:lnSpc>
                <a:spcPct val="120000"/>
              </a:lnSpc>
              <a:buClr>
                <a:srgbClr val="A39161"/>
              </a:buClr>
              <a:defRPr sz="1600" b="0" i="0" spc="0">
                <a:solidFill>
                  <a:srgbClr val="A39161"/>
                </a:solidFill>
                <a:latin typeface="+mn-lt"/>
                <a:ea typeface="Calibri Light" charset="0"/>
                <a:cs typeface="Calibri Light" charset="0"/>
              </a:defRPr>
            </a:lvl1pPr>
            <a:lvl2pPr indent="0" algn="l">
              <a:lnSpc>
                <a:spcPct val="120000"/>
              </a:lnSpc>
              <a:buClr>
                <a:srgbClr val="A39161"/>
              </a:buClr>
              <a:defRPr sz="1600" b="0" spc="0">
                <a:solidFill>
                  <a:srgbClr val="A39161"/>
                </a:solidFill>
                <a:latin typeface="+mn-lt"/>
                <a:ea typeface="Calibri" charset="0"/>
                <a:cs typeface="Calibri" charset="0"/>
                <a:sym typeface="Georgia"/>
              </a:defRPr>
            </a:lvl2pPr>
            <a:lvl3pPr algn="l">
              <a:lnSpc>
                <a:spcPct val="120000"/>
              </a:lnSpc>
              <a:buClr>
                <a:srgbClr val="A39161"/>
              </a:buClr>
              <a:defRPr sz="1200" b="0" i="1" spc="0">
                <a:solidFill>
                  <a:srgbClr val="A39161"/>
                </a:solidFill>
                <a:latin typeface="+mn-lt"/>
                <a:ea typeface="Calibri Light" charset="0"/>
                <a:cs typeface="Calibri Light" charset="0"/>
              </a:defRPr>
            </a:lvl3pPr>
            <a:lvl4pPr algn="l">
              <a:lnSpc>
                <a:spcPct val="120000"/>
              </a:lnSpc>
              <a:buClr>
                <a:srgbClr val="A39161"/>
              </a:buClr>
              <a:defRPr sz="1200" spc="0">
                <a:solidFill>
                  <a:srgbClr val="A39161"/>
                </a:solidFill>
                <a:latin typeface="+mn-lt"/>
                <a:ea typeface="Georgia"/>
                <a:cs typeface="Georgia"/>
                <a:sym typeface="Georgia"/>
              </a:defRPr>
            </a:lvl4pPr>
            <a:lvl5pPr algn="l">
              <a:lnSpc>
                <a:spcPct val="120000"/>
              </a:lnSpc>
              <a:buClr>
                <a:srgbClr val="A39161"/>
              </a:buClr>
              <a:defRPr sz="12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8732071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4" cstate="print">
            <a:extLst>
              <a:ext uri="{28A0092B-C50C-407E-A947-70E740481C1C}">
                <a14:useLocalDpi xmlns:a14="http://schemas.microsoft.com/office/drawing/2010/main" val="0"/>
              </a:ext>
            </a:extLst>
          </a:blip>
          <a:srcRect l="6815" t="18523" r="74814" b="19072"/>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altas na hÉireann | Government of Ireland"/>
          <p:cNvSpPr txBox="1"/>
          <p:nvPr userDrawn="1"/>
        </p:nvSpPr>
        <p:spPr>
          <a:xfrm>
            <a:off x="2961925" y="6236657"/>
            <a:ext cx="14383746" cy="328295"/>
          </a:xfrm>
          <a:prstGeom prst="rect">
            <a:avLst/>
          </a:prstGeom>
          <a:ln w="12700">
            <a:miter lim="400000"/>
          </a:ln>
          <a:extLst>
            <a:ext uri="{C572A759-6A51-4108-AA02-DFA0A04FC94B}"/>
          </a:extLst>
        </p:spPr>
        <p:txBody>
          <a:bodyPr wrap="none" lIns="25400" tIns="25400" rIns="25400" bIns="25400" anchor="ctr">
            <a:spAutoFit/>
          </a:bodyPr>
          <a:lstStyle>
            <a:lvl1pPr algn="l">
              <a:defRPr sz="1800">
                <a:solidFill>
                  <a:srgbClr val="929292"/>
                </a:solidFill>
              </a:defRPr>
            </a:lvl1pPr>
          </a:lstStyle>
          <a:p>
            <a:pPr defTabSz="412750" hangingPunct="0">
              <a:defRPr/>
            </a:pPr>
            <a:r>
              <a:rPr lang="en-GB" b="1" kern="0" dirty="0">
                <a:solidFill>
                  <a:srgbClr val="FFFFFF">
                    <a:alpha val="45000"/>
                  </a:srgbClr>
                </a:solidFill>
                <a:sym typeface="Open Sans"/>
              </a:rPr>
              <a:t>An Roinn Cumarsáide, Gníomhaithe ar son na hAeráide &amp; Comhshaoil </a:t>
            </a:r>
            <a:r>
              <a:rPr lang="en-GB" kern="0" dirty="0">
                <a:solidFill>
                  <a:srgbClr val="FFFFFF">
                    <a:alpha val="45000"/>
                  </a:srgbClr>
                </a:solidFill>
                <a:sym typeface="Open Sans"/>
              </a:rPr>
              <a:t>| Department of Communications, Climate Action &amp; Environment</a:t>
            </a:r>
            <a:endParaRPr kern="0" dirty="0">
              <a:solidFill>
                <a:srgbClr val="FFFFFF">
                  <a:alpha val="45000"/>
                </a:srgbClr>
              </a:solidFill>
              <a:sym typeface="Open Sans"/>
            </a:endParaRPr>
          </a:p>
        </p:txBody>
      </p:sp>
      <p:sp>
        <p:nvSpPr>
          <p:cNvPr id="13" name="Title Text"/>
          <p:cNvSpPr txBox="1">
            <a:spLocks noGrp="1"/>
          </p:cNvSpPr>
          <p:nvPr>
            <p:ph type="title"/>
          </p:nvPr>
        </p:nvSpPr>
        <p:spPr>
          <a:xfrm>
            <a:off x="2924856" y="2003258"/>
            <a:ext cx="8386795" cy="4072690"/>
          </a:xfrm>
          <a:prstGeom prst="rect">
            <a:avLst/>
          </a:prstGeom>
        </p:spPr>
        <p:txBody>
          <a:bodyPr anchorCtr="0"/>
          <a:lstStyle>
            <a:lvl1pPr algn="l">
              <a:lnSpc>
                <a:spcPct val="80000"/>
              </a:lnSpc>
              <a:defRPr sz="9000" b="0" i="0" cap="none" spc="-150">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p:nvPr>
        </p:nvSpPr>
        <p:spPr>
          <a:xfrm>
            <a:off x="2961928" y="804381"/>
            <a:ext cx="7604475" cy="374183"/>
          </a:xfrm>
          <a:prstGeom prst="rect">
            <a:avLst/>
          </a:prstGeom>
        </p:spPr>
        <p:txBody>
          <a:bodyPr/>
          <a:lstStyle>
            <a:lvl1pPr algn="l">
              <a:defRPr sz="1400" b="0" i="0" spc="-5" baseline="0">
                <a:solidFill>
                  <a:schemeClr val="bg1"/>
                </a:solidFill>
                <a:latin typeface="+mn-lt"/>
                <a:ea typeface="Calibri Light" charset="0"/>
                <a:cs typeface="Calibri Light" charset="0"/>
              </a:defRPr>
            </a:lvl1pPr>
          </a:lstStyle>
          <a:p>
            <a:pPr lvl="0"/>
            <a:r>
              <a:rPr lang="en-US"/>
              <a:t>Click to edit Master text styles</a:t>
            </a:r>
          </a:p>
        </p:txBody>
      </p:sp>
      <p:sp>
        <p:nvSpPr>
          <p:cNvPr id="3" name="Text Placeholder 2"/>
          <p:cNvSpPr>
            <a:spLocks noGrp="1"/>
          </p:cNvSpPr>
          <p:nvPr>
            <p:ph type="body" sz="quarter" idx="12"/>
          </p:nvPr>
        </p:nvSpPr>
        <p:spPr>
          <a:xfrm>
            <a:off x="577850" y="1353185"/>
            <a:ext cx="1854200" cy="4570362"/>
          </a:xfrm>
          <a:prstGeom prst="rect">
            <a:avLst/>
          </a:prstGeom>
        </p:spPr>
        <p:txBody>
          <a:bodyPr anchor="t"/>
          <a:lstStyle>
            <a:lvl1pPr>
              <a:defRPr sz="20500">
                <a:solidFill>
                  <a:srgbClr val="A39161"/>
                </a:solidFill>
                <a:latin typeface="+mn-lt"/>
              </a:defRPr>
            </a:lvl1pPr>
          </a:lstStyle>
          <a:p>
            <a:pPr lvl="0"/>
            <a:r>
              <a:rPr lang="en-US"/>
              <a:t>Click to edit Master text styles</a:t>
            </a:r>
          </a:p>
        </p:txBody>
      </p:sp>
    </p:spTree>
    <p:extLst>
      <p:ext uri="{BB962C8B-B14F-4D97-AF65-F5344CB8AC3E}">
        <p14:creationId xmlns:p14="http://schemas.microsoft.com/office/powerpoint/2010/main" val="371228028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Pr>
        <a:solidFill>
          <a:schemeClr val="bg1"/>
        </a:solid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Text"/>
          <p:cNvSpPr txBox="1">
            <a:spLocks noGrp="1"/>
          </p:cNvSpPr>
          <p:nvPr>
            <p:ph type="title"/>
          </p:nvPr>
        </p:nvSpPr>
        <p:spPr>
          <a:xfrm>
            <a:off x="2924856" y="2003258"/>
            <a:ext cx="8386795" cy="4072690"/>
          </a:xfrm>
          <a:prstGeom prst="rect">
            <a:avLst/>
          </a:prstGeom>
        </p:spPr>
        <p:txBody>
          <a:bodyPr anchorCtr="0"/>
          <a:lstStyle>
            <a:lvl1pPr algn="l">
              <a:lnSpc>
                <a:spcPct val="80000"/>
              </a:lnSpc>
              <a:defRPr sz="9000" b="0" i="0" cap="none" spc="-150">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p:nvPr>
        </p:nvSpPr>
        <p:spPr>
          <a:xfrm>
            <a:off x="2961928" y="804381"/>
            <a:ext cx="7604475" cy="374183"/>
          </a:xfrm>
          <a:prstGeom prst="rect">
            <a:avLst/>
          </a:prstGeom>
        </p:spPr>
        <p:txBody>
          <a:bodyPr/>
          <a:lstStyle>
            <a:lvl1pPr algn="l">
              <a:defRPr sz="1400" b="0" i="0" spc="-5" baseline="0">
                <a:solidFill>
                  <a:srgbClr val="004D44"/>
                </a:solidFill>
                <a:latin typeface="+mn-lt"/>
                <a:ea typeface="Calibri Light" charset="0"/>
                <a:cs typeface="Calibri Light" charset="0"/>
              </a:defRPr>
            </a:lvl1pPr>
          </a:lstStyle>
          <a:p>
            <a:pPr lvl="0"/>
            <a:r>
              <a:rPr lang="en-US"/>
              <a:t>Click to edit Master text styles</a:t>
            </a:r>
          </a:p>
        </p:txBody>
      </p:sp>
      <p:sp>
        <p:nvSpPr>
          <p:cNvPr id="3" name="Text Placeholder 2"/>
          <p:cNvSpPr>
            <a:spLocks noGrp="1"/>
          </p:cNvSpPr>
          <p:nvPr>
            <p:ph type="body" sz="quarter" idx="12"/>
          </p:nvPr>
        </p:nvSpPr>
        <p:spPr>
          <a:xfrm>
            <a:off x="577850" y="1353185"/>
            <a:ext cx="1854200" cy="4570362"/>
          </a:xfrm>
          <a:prstGeom prst="rect">
            <a:avLst/>
          </a:prstGeom>
        </p:spPr>
        <p:txBody>
          <a:bodyPr anchor="t"/>
          <a:lstStyle>
            <a:lvl1pPr>
              <a:defRPr sz="20500">
                <a:solidFill>
                  <a:srgbClr val="A39161"/>
                </a:solidFill>
                <a:latin typeface="+mn-lt"/>
              </a:defRPr>
            </a:lvl1pPr>
          </a:lstStyle>
          <a:p>
            <a:pPr lvl="0"/>
            <a:r>
              <a:rPr lang="en-US"/>
              <a:t>Click to edit Master text styles</a:t>
            </a:r>
          </a:p>
        </p:txBody>
      </p:sp>
    </p:spTree>
    <p:extLst>
      <p:ext uri="{BB962C8B-B14F-4D97-AF65-F5344CB8AC3E}">
        <p14:creationId xmlns:p14="http://schemas.microsoft.com/office/powerpoint/2010/main" val="4240889805"/>
      </p:ext>
    </p:extLst>
  </p:cSld>
  <p:clrMapOvr>
    <a:overrideClrMapping bg1="lt1" tx1="dk1" bg2="lt2" tx2="dk2" accent1="accent1" accent2="accent2" accent3="accent3" accent4="accent4" accent5="accent5" accent6="accent6" hlink="hlink" folHlink="folHlink"/>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cstate="print">
            <a:extLst>
              <a:ext uri="{28A0092B-C50C-407E-A947-70E740481C1C}">
                <a14:useLocalDpi xmlns:a14="http://schemas.microsoft.com/office/drawing/2010/main" val="0"/>
              </a:ext>
            </a:extLst>
          </a:blip>
          <a:srcRect l="6815" t="18523" r="74814" b="19072"/>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altas na hÉireann | Government of Ireland"/>
          <p:cNvSpPr txBox="1"/>
          <p:nvPr userDrawn="1"/>
        </p:nvSpPr>
        <p:spPr>
          <a:xfrm>
            <a:off x="720727" y="6236657"/>
            <a:ext cx="14794115" cy="328295"/>
          </a:xfrm>
          <a:prstGeom prst="rect">
            <a:avLst/>
          </a:prstGeom>
          <a:ln w="12700">
            <a:miter lim="400000"/>
          </a:ln>
          <a:extLst>
            <a:ext uri="{C572A759-6A51-4108-AA02-DFA0A04FC94B}"/>
          </a:extLst>
        </p:spPr>
        <p:txBody>
          <a:bodyPr wrap="none" lIns="25400" tIns="25400" rIns="25400" bIns="25400" anchor="ctr">
            <a:spAutoFit/>
          </a:bodyPr>
          <a:lstStyle>
            <a:lvl1pPr algn="l">
              <a:defRPr sz="1800">
                <a:solidFill>
                  <a:srgbClr val="929292"/>
                </a:solidFill>
              </a:defRPr>
            </a:lvl1pPr>
          </a:lstStyle>
          <a:p>
            <a:pPr defTabSz="412750" hangingPunct="0">
              <a:defRPr/>
            </a:pPr>
            <a:fld id="{FC0BE73C-DC4C-4444-9338-688C327D1FB7}" type="slidenum">
              <a:rPr lang="uk-UA" b="1" kern="0" smtClean="0">
                <a:solidFill>
                  <a:srgbClr val="FFFFFF">
                    <a:alpha val="45000"/>
                  </a:srgbClr>
                </a:solidFill>
                <a:sym typeface="Open Sans"/>
              </a:rPr>
              <a:pPr defTabSz="412750" hangingPunct="0">
                <a:defRPr/>
              </a:pPr>
              <a:t>‹#›</a:t>
            </a:fld>
            <a:r>
              <a:rPr lang="en-GB" b="1" kern="0" dirty="0">
                <a:solidFill>
                  <a:srgbClr val="FFFFFF">
                    <a:alpha val="45000"/>
                  </a:srgbClr>
                </a:solidFill>
                <a:sym typeface="Open Sans"/>
              </a:rPr>
              <a:t>  An Roinn Cumarsáide, Gníomhaithe ar son na hAeráide &amp; Comhshaoil </a:t>
            </a:r>
            <a:r>
              <a:rPr lang="en-GB" kern="0" dirty="0">
                <a:solidFill>
                  <a:srgbClr val="FFFFFF">
                    <a:alpha val="45000"/>
                  </a:srgbClr>
                </a:solidFill>
                <a:sym typeface="Open Sans"/>
              </a:rPr>
              <a:t>| Department of Communications, Climate Action &amp; Environment</a:t>
            </a:r>
            <a:endParaRPr kern="0" dirty="0">
              <a:solidFill>
                <a:srgbClr val="FFFFFF">
                  <a:alpha val="45000"/>
                </a:srgbClr>
              </a:solidFill>
              <a:sym typeface="Open Sans"/>
            </a:endParaRPr>
          </a:p>
        </p:txBody>
      </p:sp>
      <p:sp>
        <p:nvSpPr>
          <p:cNvPr id="9" name="Body Level One…"/>
          <p:cNvSpPr txBox="1">
            <a:spLocks noGrp="1"/>
          </p:cNvSpPr>
          <p:nvPr>
            <p:ph type="body" idx="1"/>
          </p:nvPr>
        </p:nvSpPr>
        <p:spPr>
          <a:xfrm>
            <a:off x="720726" y="1778002"/>
            <a:ext cx="9885112" cy="4376153"/>
          </a:xfrm>
          <a:prstGeom prst="rect">
            <a:avLst/>
          </a:prstGeom>
        </p:spPr>
        <p:txBody>
          <a:bodyPr numCol="1" spcCol="519540"/>
          <a:lstStyle>
            <a:lvl1pPr algn="l">
              <a:defRPr sz="9000" b="0" i="0" spc="-43">
                <a:solidFill>
                  <a:schemeClr val="bg1"/>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411542580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Body Level One…"/>
          <p:cNvSpPr txBox="1">
            <a:spLocks noGrp="1"/>
          </p:cNvSpPr>
          <p:nvPr>
            <p:ph type="body" idx="1"/>
          </p:nvPr>
        </p:nvSpPr>
        <p:spPr>
          <a:xfrm>
            <a:off x="720726" y="1778002"/>
            <a:ext cx="9885112" cy="4376153"/>
          </a:xfrm>
          <a:prstGeom prst="rect">
            <a:avLst/>
          </a:prstGeom>
        </p:spPr>
        <p:txBody>
          <a:bodyPr numCol="1" spcCol="519540"/>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401539414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with Harp)">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rcRect l="6815" t="18523" r="74814" b="19072"/>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altas na hÉireann | Government of Ireland"/>
          <p:cNvSpPr txBox="1">
            <a:spLocks noChangeArrowheads="1"/>
          </p:cNvSpPr>
          <p:nvPr userDrawn="1"/>
        </p:nvSpPr>
        <p:spPr bwMode="auto">
          <a:xfrm>
            <a:off x="720728" y="6305550"/>
            <a:ext cx="739060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eaLnBrk="0" hangingPunct="0">
              <a:defRPr sz="5600">
                <a:solidFill>
                  <a:srgbClr val="000000"/>
                </a:solidFill>
                <a:latin typeface="Open Sans"/>
                <a:ea typeface="Open Sans"/>
                <a:cs typeface="Open Sans"/>
                <a:sym typeface="Open Sans"/>
              </a:defRPr>
            </a:lvl1pPr>
            <a:lvl2pPr marL="742950" indent="-285750" eaLnBrk="0" hangingPunct="0">
              <a:defRPr sz="5600">
                <a:solidFill>
                  <a:srgbClr val="000000"/>
                </a:solidFill>
                <a:latin typeface="Open Sans"/>
                <a:ea typeface="Open Sans"/>
                <a:cs typeface="Open Sans"/>
                <a:sym typeface="Open Sans"/>
              </a:defRPr>
            </a:lvl2pPr>
            <a:lvl3pPr marL="1143000" indent="-228600" eaLnBrk="0" hangingPunct="0">
              <a:defRPr sz="5600">
                <a:solidFill>
                  <a:srgbClr val="000000"/>
                </a:solidFill>
                <a:latin typeface="Open Sans"/>
                <a:ea typeface="Open Sans"/>
                <a:cs typeface="Open Sans"/>
                <a:sym typeface="Open Sans"/>
              </a:defRPr>
            </a:lvl3pPr>
            <a:lvl4pPr marL="1600200" indent="-228600" eaLnBrk="0" hangingPunct="0">
              <a:defRPr sz="5600">
                <a:solidFill>
                  <a:srgbClr val="000000"/>
                </a:solidFill>
                <a:latin typeface="Open Sans"/>
                <a:ea typeface="Open Sans"/>
                <a:cs typeface="Open Sans"/>
                <a:sym typeface="Open Sans"/>
              </a:defRPr>
            </a:lvl4pPr>
            <a:lvl5pPr marL="2057400" indent="-228600" eaLnBrk="0" hangingPunct="0">
              <a:defRPr sz="5600">
                <a:solidFill>
                  <a:srgbClr val="000000"/>
                </a:solidFill>
                <a:latin typeface="Open Sans"/>
                <a:ea typeface="Open Sans"/>
                <a:cs typeface="Open Sans"/>
                <a:sym typeface="Open Sans"/>
              </a:defRPr>
            </a:lvl5pPr>
            <a:lvl6pPr marL="25146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6pPr>
            <a:lvl7pPr marL="29718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7pPr>
            <a:lvl8pPr marL="34290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8pPr>
            <a:lvl9pPr marL="38862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9pPr>
          </a:lstStyle>
          <a:p>
            <a:pPr defTabSz="412750" eaLnBrk="1" fontAlgn="base">
              <a:spcBef>
                <a:spcPct val="0"/>
              </a:spcBef>
              <a:spcAft>
                <a:spcPct val="0"/>
              </a:spcAft>
              <a:defRPr/>
            </a:pPr>
            <a:fld id="{AA14A20C-44E2-42EC-91AC-2A474290A943}" type="slidenum">
              <a:rPr lang="uk-UA" altLang="en-US" sz="900" b="1" smtClean="0">
                <a:solidFill>
                  <a:srgbClr val="929292"/>
                </a:solidFill>
                <a:latin typeface="Arial" pitchFamily="34" charset="0"/>
              </a:rPr>
              <a:pPr defTabSz="412750" eaLnBrk="1" fontAlgn="base">
                <a:spcBef>
                  <a:spcPct val="0"/>
                </a:spcBef>
                <a:spcAft>
                  <a:spcPct val="0"/>
                </a:spcAft>
                <a:defRPr/>
              </a:pPr>
              <a:t>‹#›</a:t>
            </a:fld>
            <a:r>
              <a:rPr lang="en-GB" altLang="en-US" sz="900" b="1" dirty="0">
                <a:solidFill>
                  <a:srgbClr val="929292"/>
                </a:solidFill>
                <a:latin typeface="Arial" pitchFamily="34" charset="0"/>
              </a:rPr>
              <a:t>  An Roinn Cumarsáide, Gníomhaithe ar son na hAeráide &amp; Comhshaoil </a:t>
            </a:r>
            <a:r>
              <a:rPr lang="en-GB" altLang="en-US" sz="900" dirty="0">
                <a:solidFill>
                  <a:srgbClr val="929292"/>
                </a:solidFill>
                <a:latin typeface="Arial" pitchFamily="34" charset="0"/>
              </a:rPr>
              <a:t>| Department of Communications, Climate Action &amp; Environment</a:t>
            </a:r>
            <a:endParaRPr lang="en-US" altLang="en-US" sz="900" dirty="0">
              <a:solidFill>
                <a:srgbClr val="929292"/>
              </a:solidFill>
              <a:latin typeface="Arial" pitchFamily="34" charset="0"/>
            </a:endParaRPr>
          </a:p>
        </p:txBody>
      </p:sp>
      <p:sp>
        <p:nvSpPr>
          <p:cNvPr id="43" name="Body Level One…"/>
          <p:cNvSpPr txBox="1">
            <a:spLocks noGrp="1"/>
          </p:cNvSpPr>
          <p:nvPr>
            <p:ph type="body" idx="1"/>
          </p:nvPr>
        </p:nvSpPr>
        <p:spPr>
          <a:xfrm>
            <a:off x="720726" y="1778002"/>
            <a:ext cx="9885112" cy="4376153"/>
          </a:xfrm>
          <a:prstGeom prst="rect">
            <a:avLst/>
          </a:prstGeom>
        </p:spPr>
        <p:txBody>
          <a:bodyPr numCol="1" spcCol="519540"/>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3739700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EDCD-E531-4AEB-BC5E-25882F9D12F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F223595-7A71-4260-BF27-7E980E8C3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FE7F045-F0D1-471F-80EA-28AF869804AB}"/>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5" name="Footer Placeholder 4">
            <a:extLst>
              <a:ext uri="{FF2B5EF4-FFF2-40B4-BE49-F238E27FC236}">
                <a16:creationId xmlns:a16="http://schemas.microsoft.com/office/drawing/2014/main" id="{53312FED-6451-44F1-9179-97FD87574A75}"/>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D3682E8-7327-4EAF-8886-E473B81177D2}"/>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1721987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6815" t="18523" r="74814" b="19072"/>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altas na hÉireann | Government of Ireland"/>
          <p:cNvSpPr txBox="1">
            <a:spLocks noChangeArrowheads="1"/>
          </p:cNvSpPr>
          <p:nvPr userDrawn="1"/>
        </p:nvSpPr>
        <p:spPr bwMode="auto">
          <a:xfrm>
            <a:off x="720728" y="6305550"/>
            <a:ext cx="739060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eaLnBrk="0" hangingPunct="0">
              <a:defRPr sz="5600">
                <a:solidFill>
                  <a:srgbClr val="000000"/>
                </a:solidFill>
                <a:latin typeface="Open Sans"/>
                <a:ea typeface="Open Sans"/>
                <a:cs typeface="Open Sans"/>
                <a:sym typeface="Open Sans"/>
              </a:defRPr>
            </a:lvl1pPr>
            <a:lvl2pPr marL="742950" indent="-285750" eaLnBrk="0" hangingPunct="0">
              <a:defRPr sz="5600">
                <a:solidFill>
                  <a:srgbClr val="000000"/>
                </a:solidFill>
                <a:latin typeface="Open Sans"/>
                <a:ea typeface="Open Sans"/>
                <a:cs typeface="Open Sans"/>
                <a:sym typeface="Open Sans"/>
              </a:defRPr>
            </a:lvl2pPr>
            <a:lvl3pPr marL="1143000" indent="-228600" eaLnBrk="0" hangingPunct="0">
              <a:defRPr sz="5600">
                <a:solidFill>
                  <a:srgbClr val="000000"/>
                </a:solidFill>
                <a:latin typeface="Open Sans"/>
                <a:ea typeface="Open Sans"/>
                <a:cs typeface="Open Sans"/>
                <a:sym typeface="Open Sans"/>
              </a:defRPr>
            </a:lvl3pPr>
            <a:lvl4pPr marL="1600200" indent="-228600" eaLnBrk="0" hangingPunct="0">
              <a:defRPr sz="5600">
                <a:solidFill>
                  <a:srgbClr val="000000"/>
                </a:solidFill>
                <a:latin typeface="Open Sans"/>
                <a:ea typeface="Open Sans"/>
                <a:cs typeface="Open Sans"/>
                <a:sym typeface="Open Sans"/>
              </a:defRPr>
            </a:lvl4pPr>
            <a:lvl5pPr marL="2057400" indent="-228600" eaLnBrk="0" hangingPunct="0">
              <a:defRPr sz="5600">
                <a:solidFill>
                  <a:srgbClr val="000000"/>
                </a:solidFill>
                <a:latin typeface="Open Sans"/>
                <a:ea typeface="Open Sans"/>
                <a:cs typeface="Open Sans"/>
                <a:sym typeface="Open Sans"/>
              </a:defRPr>
            </a:lvl5pPr>
            <a:lvl6pPr marL="25146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6pPr>
            <a:lvl7pPr marL="29718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7pPr>
            <a:lvl8pPr marL="34290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8pPr>
            <a:lvl9pPr marL="38862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9pPr>
          </a:lstStyle>
          <a:p>
            <a:pPr defTabSz="412750" eaLnBrk="1" fontAlgn="base">
              <a:spcBef>
                <a:spcPct val="0"/>
              </a:spcBef>
              <a:spcAft>
                <a:spcPct val="0"/>
              </a:spcAft>
              <a:defRPr/>
            </a:pPr>
            <a:fld id="{48B3ED1C-A3AE-4574-96E8-1370646CBBAB}" type="slidenum">
              <a:rPr lang="uk-UA" altLang="en-US" sz="900" b="1" smtClean="0">
                <a:solidFill>
                  <a:srgbClr val="929292"/>
                </a:solidFill>
                <a:latin typeface="Arial" pitchFamily="34" charset="0"/>
              </a:rPr>
              <a:pPr defTabSz="412750" eaLnBrk="1" fontAlgn="base">
                <a:spcBef>
                  <a:spcPct val="0"/>
                </a:spcBef>
                <a:spcAft>
                  <a:spcPct val="0"/>
                </a:spcAft>
                <a:defRPr/>
              </a:pPr>
              <a:t>‹#›</a:t>
            </a:fld>
            <a:r>
              <a:rPr lang="en-GB" altLang="en-US" sz="900" b="1" dirty="0">
                <a:solidFill>
                  <a:srgbClr val="929292"/>
                </a:solidFill>
                <a:latin typeface="Arial" pitchFamily="34" charset="0"/>
              </a:rPr>
              <a:t>  An Roinn Cumarsáide, Gníomhaithe ar son na hAeráide &amp; Comhshaoil </a:t>
            </a:r>
            <a:r>
              <a:rPr lang="en-GB" altLang="en-US" sz="900" dirty="0">
                <a:solidFill>
                  <a:srgbClr val="929292"/>
                </a:solidFill>
                <a:latin typeface="Arial" pitchFamily="34" charset="0"/>
              </a:rPr>
              <a:t>| Department of Communications, Climate Action &amp; Environment</a:t>
            </a:r>
            <a:endParaRPr lang="en-US" altLang="en-US" sz="900" dirty="0">
              <a:solidFill>
                <a:srgbClr val="929292"/>
              </a:solidFill>
              <a:latin typeface="Arial" pitchFamily="34" charset="0"/>
            </a:endParaRPr>
          </a:p>
        </p:txBody>
      </p:sp>
      <p:sp>
        <p:nvSpPr>
          <p:cNvPr id="42" name="Title Text"/>
          <p:cNvSpPr txBox="1">
            <a:spLocks noGrp="1"/>
          </p:cNvSpPr>
          <p:nvPr>
            <p:ph type="title"/>
          </p:nvPr>
        </p:nvSpPr>
        <p:spPr>
          <a:xfrm>
            <a:off x="720725" y="473075"/>
            <a:ext cx="9662528" cy="1143000"/>
          </a:xfrm>
          <a:prstGeom prst="rect">
            <a:avLst/>
          </a:prstGeom>
        </p:spPr>
        <p:txBody>
          <a:bodyPr/>
          <a:lstStyle>
            <a:lvl1pPr algn="l">
              <a:lnSpc>
                <a:spcPct val="80000"/>
              </a:lnSpc>
              <a:defRPr sz="4800" b="1" cap="none" spc="-90" baseline="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6003928" y="1778003"/>
            <a:ext cx="5616575" cy="4322011"/>
          </a:xfrm>
          <a:prstGeom prst="rect">
            <a:avLst/>
          </a:prstGeom>
        </p:spPr>
        <p:txBody>
          <a:bodyPr/>
          <a:lstStyle>
            <a:lvl1pPr>
              <a:defRPr sz="3000">
                <a:latin typeface="+mn-lt"/>
              </a:defRPr>
            </a:lvl1pPr>
          </a:lstStyle>
          <a:p>
            <a:pPr lvl="0"/>
            <a:r>
              <a:rPr lang="en-US" noProof="0" dirty="0">
                <a:sym typeface="Open Sans"/>
              </a:rPr>
              <a:t>Click icon to add picture</a:t>
            </a:r>
          </a:p>
        </p:txBody>
      </p:sp>
      <p:sp>
        <p:nvSpPr>
          <p:cNvPr id="8" name="Text Placeholder 4"/>
          <p:cNvSpPr>
            <a:spLocks noGrp="1"/>
          </p:cNvSpPr>
          <p:nvPr>
            <p:ph type="body" sz="quarter" idx="12"/>
          </p:nvPr>
        </p:nvSpPr>
        <p:spPr>
          <a:xfrm>
            <a:off x="731149" y="1778003"/>
            <a:ext cx="4928394" cy="4322011"/>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64544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spTree>
      <p:nvGrpSpPr>
        <p:cNvPr id="1" name=""/>
        <p:cNvGrpSpPr/>
        <p:nvPr/>
      </p:nvGrpSpPr>
      <p:grpSpPr>
        <a:xfrm>
          <a:off x="0" y="0"/>
          <a:ext cx="0" cy="0"/>
          <a:chOff x="0" y="0"/>
          <a:chExt cx="0" cy="0"/>
        </a:xfrm>
      </p:grpSpPr>
      <p:sp>
        <p:nvSpPr>
          <p:cNvPr id="7" name="Rialtas na hÉireann | Government of Ireland"/>
          <p:cNvSpPr txBox="1">
            <a:spLocks noChangeArrowheads="1"/>
          </p:cNvSpPr>
          <p:nvPr userDrawn="1"/>
        </p:nvSpPr>
        <p:spPr bwMode="auto">
          <a:xfrm>
            <a:off x="720728" y="6305550"/>
            <a:ext cx="739060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eaLnBrk="0" hangingPunct="0">
              <a:defRPr sz="5600">
                <a:solidFill>
                  <a:srgbClr val="000000"/>
                </a:solidFill>
                <a:latin typeface="Open Sans"/>
                <a:ea typeface="Open Sans"/>
                <a:cs typeface="Open Sans"/>
                <a:sym typeface="Open Sans"/>
              </a:defRPr>
            </a:lvl1pPr>
            <a:lvl2pPr marL="742950" indent="-285750" eaLnBrk="0" hangingPunct="0">
              <a:defRPr sz="5600">
                <a:solidFill>
                  <a:srgbClr val="000000"/>
                </a:solidFill>
                <a:latin typeface="Open Sans"/>
                <a:ea typeface="Open Sans"/>
                <a:cs typeface="Open Sans"/>
                <a:sym typeface="Open Sans"/>
              </a:defRPr>
            </a:lvl2pPr>
            <a:lvl3pPr marL="1143000" indent="-228600" eaLnBrk="0" hangingPunct="0">
              <a:defRPr sz="5600">
                <a:solidFill>
                  <a:srgbClr val="000000"/>
                </a:solidFill>
                <a:latin typeface="Open Sans"/>
                <a:ea typeface="Open Sans"/>
                <a:cs typeface="Open Sans"/>
                <a:sym typeface="Open Sans"/>
              </a:defRPr>
            </a:lvl3pPr>
            <a:lvl4pPr marL="1600200" indent="-228600" eaLnBrk="0" hangingPunct="0">
              <a:defRPr sz="5600">
                <a:solidFill>
                  <a:srgbClr val="000000"/>
                </a:solidFill>
                <a:latin typeface="Open Sans"/>
                <a:ea typeface="Open Sans"/>
                <a:cs typeface="Open Sans"/>
                <a:sym typeface="Open Sans"/>
              </a:defRPr>
            </a:lvl4pPr>
            <a:lvl5pPr marL="2057400" indent="-228600" eaLnBrk="0" hangingPunct="0">
              <a:defRPr sz="5600">
                <a:solidFill>
                  <a:srgbClr val="000000"/>
                </a:solidFill>
                <a:latin typeface="Open Sans"/>
                <a:ea typeface="Open Sans"/>
                <a:cs typeface="Open Sans"/>
                <a:sym typeface="Open Sans"/>
              </a:defRPr>
            </a:lvl5pPr>
            <a:lvl6pPr marL="25146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6pPr>
            <a:lvl7pPr marL="29718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7pPr>
            <a:lvl8pPr marL="34290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8pPr>
            <a:lvl9pPr marL="38862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9pPr>
          </a:lstStyle>
          <a:p>
            <a:pPr defTabSz="412750" eaLnBrk="1" fontAlgn="base">
              <a:spcBef>
                <a:spcPct val="0"/>
              </a:spcBef>
              <a:spcAft>
                <a:spcPct val="0"/>
              </a:spcAft>
              <a:defRPr/>
            </a:pPr>
            <a:fld id="{A0BEC6DC-3C13-4573-A6C1-3A45F5E81770}" type="slidenum">
              <a:rPr lang="uk-UA" altLang="en-US" sz="900" b="1" smtClean="0">
                <a:solidFill>
                  <a:srgbClr val="929292"/>
                </a:solidFill>
                <a:latin typeface="Arial" pitchFamily="34" charset="0"/>
              </a:rPr>
              <a:pPr defTabSz="412750" eaLnBrk="1" fontAlgn="base">
                <a:spcBef>
                  <a:spcPct val="0"/>
                </a:spcBef>
                <a:spcAft>
                  <a:spcPct val="0"/>
                </a:spcAft>
                <a:defRPr/>
              </a:pPr>
              <a:t>‹#›</a:t>
            </a:fld>
            <a:r>
              <a:rPr lang="en-GB" altLang="en-US" sz="900" b="1" dirty="0">
                <a:solidFill>
                  <a:srgbClr val="929292"/>
                </a:solidFill>
                <a:latin typeface="Arial" pitchFamily="34" charset="0"/>
              </a:rPr>
              <a:t>  An Roinn Cumarsáide, Gníomhaithe ar son na hAeráide &amp; Comhshaoil </a:t>
            </a:r>
            <a:r>
              <a:rPr lang="en-GB" altLang="en-US" sz="900" dirty="0">
                <a:solidFill>
                  <a:srgbClr val="929292"/>
                </a:solidFill>
                <a:latin typeface="Arial" pitchFamily="34" charset="0"/>
              </a:rPr>
              <a:t>| Department of Communications, Climate Action &amp; Environment</a:t>
            </a:r>
            <a:endParaRPr lang="en-US" altLang="en-US" sz="900" dirty="0">
              <a:solidFill>
                <a:srgbClr val="929292"/>
              </a:solidFill>
              <a:latin typeface="Arial" pitchFamily="34" charset="0"/>
            </a:endParaRPr>
          </a:p>
        </p:txBody>
      </p:sp>
      <p:sp>
        <p:nvSpPr>
          <p:cNvPr id="42" name="Title Text"/>
          <p:cNvSpPr txBox="1">
            <a:spLocks noGrp="1"/>
          </p:cNvSpPr>
          <p:nvPr>
            <p:ph type="title"/>
          </p:nvPr>
        </p:nvSpPr>
        <p:spPr>
          <a:xfrm>
            <a:off x="720725" y="1078558"/>
            <a:ext cx="4938670" cy="1450621"/>
          </a:xfrm>
          <a:prstGeom prst="rect">
            <a:avLst/>
          </a:prstGeom>
        </p:spPr>
        <p:txBody>
          <a:bodyPr/>
          <a:lstStyle>
            <a:lvl1pPr algn="l">
              <a:lnSpc>
                <a:spcPct val="80000"/>
              </a:lnSpc>
              <a:defRPr sz="3500" b="1" cap="none" spc="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6003928" y="417692"/>
            <a:ext cx="5821491" cy="5698949"/>
          </a:xfrm>
          <a:prstGeom prst="rect">
            <a:avLst/>
          </a:prstGeom>
        </p:spPr>
        <p:txBody>
          <a:bodyPr/>
          <a:lstStyle>
            <a:lvl1pPr>
              <a:defRPr sz="3000">
                <a:latin typeface="+mn-lt"/>
              </a:defRPr>
            </a:lvl1pPr>
          </a:lstStyle>
          <a:p>
            <a:pPr lvl="0"/>
            <a:r>
              <a:rPr lang="en-US" noProof="0" dirty="0">
                <a:sym typeface="Open Sans"/>
              </a:rPr>
              <a:t>Click icon to add picture</a:t>
            </a:r>
          </a:p>
        </p:txBody>
      </p:sp>
      <p:sp>
        <p:nvSpPr>
          <p:cNvPr id="3" name="Text Placeholder 2"/>
          <p:cNvSpPr>
            <a:spLocks noGrp="1"/>
          </p:cNvSpPr>
          <p:nvPr>
            <p:ph type="body" sz="quarter" idx="11"/>
          </p:nvPr>
        </p:nvSpPr>
        <p:spPr>
          <a:xfrm>
            <a:off x="720728" y="473078"/>
            <a:ext cx="4938629" cy="404255"/>
          </a:xfrm>
          <a:prstGeom prst="rect">
            <a:avLst/>
          </a:prstGeom>
        </p:spPr>
        <p:txBody>
          <a:bodyPr/>
          <a:lstStyle>
            <a:lvl1pPr algn="l">
              <a:defRPr sz="1800" b="1">
                <a:solidFill>
                  <a:srgbClr val="B3B6A7"/>
                </a:solidFill>
                <a:latin typeface="+mn-lt"/>
              </a:defRPr>
            </a:lvl1pPr>
            <a:lvl2pPr algn="l">
              <a:defRPr sz="1800" b="1">
                <a:latin typeface="+mn-lt"/>
              </a:defRPr>
            </a:lvl2pPr>
            <a:lvl3pPr algn="l">
              <a:defRPr sz="1800" b="1">
                <a:latin typeface="+mn-lt"/>
              </a:defRPr>
            </a:lvl3pPr>
            <a:lvl4pPr algn="l">
              <a:defRPr sz="1800" b="1">
                <a:latin typeface="+mn-lt"/>
              </a:defRPr>
            </a:lvl4pPr>
            <a:lvl5pPr algn="l">
              <a:defRPr sz="1800" b="1">
                <a:latin typeface="+mn-lt"/>
              </a:defRPr>
            </a:lvl5pPr>
          </a:lstStyle>
          <a:p>
            <a:pPr lvl="0"/>
            <a:r>
              <a:rPr lang="en-US"/>
              <a:t>Click to edit Master text styles</a:t>
            </a:r>
          </a:p>
        </p:txBody>
      </p:sp>
      <p:sp>
        <p:nvSpPr>
          <p:cNvPr id="5" name="Text Placeholder 4"/>
          <p:cNvSpPr>
            <a:spLocks noGrp="1"/>
          </p:cNvSpPr>
          <p:nvPr>
            <p:ph type="body" sz="quarter" idx="12"/>
          </p:nvPr>
        </p:nvSpPr>
        <p:spPr>
          <a:xfrm>
            <a:off x="731044" y="2681288"/>
            <a:ext cx="4928394" cy="3435350"/>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80610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l="6815" t="18523" r="74814" b="19072"/>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altas na hÉireann | Government of Ireland"/>
          <p:cNvSpPr txBox="1">
            <a:spLocks noChangeArrowheads="1"/>
          </p:cNvSpPr>
          <p:nvPr userDrawn="1"/>
        </p:nvSpPr>
        <p:spPr bwMode="auto">
          <a:xfrm>
            <a:off x="720728" y="6305550"/>
            <a:ext cx="739060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eaLnBrk="0" hangingPunct="0">
              <a:defRPr sz="5600">
                <a:solidFill>
                  <a:srgbClr val="000000"/>
                </a:solidFill>
                <a:latin typeface="Open Sans"/>
                <a:ea typeface="Open Sans"/>
                <a:cs typeface="Open Sans"/>
                <a:sym typeface="Open Sans"/>
              </a:defRPr>
            </a:lvl1pPr>
            <a:lvl2pPr marL="742950" indent="-285750" eaLnBrk="0" hangingPunct="0">
              <a:defRPr sz="5600">
                <a:solidFill>
                  <a:srgbClr val="000000"/>
                </a:solidFill>
                <a:latin typeface="Open Sans"/>
                <a:ea typeface="Open Sans"/>
                <a:cs typeface="Open Sans"/>
                <a:sym typeface="Open Sans"/>
              </a:defRPr>
            </a:lvl2pPr>
            <a:lvl3pPr marL="1143000" indent="-228600" eaLnBrk="0" hangingPunct="0">
              <a:defRPr sz="5600">
                <a:solidFill>
                  <a:srgbClr val="000000"/>
                </a:solidFill>
                <a:latin typeface="Open Sans"/>
                <a:ea typeface="Open Sans"/>
                <a:cs typeface="Open Sans"/>
                <a:sym typeface="Open Sans"/>
              </a:defRPr>
            </a:lvl3pPr>
            <a:lvl4pPr marL="1600200" indent="-228600" eaLnBrk="0" hangingPunct="0">
              <a:defRPr sz="5600">
                <a:solidFill>
                  <a:srgbClr val="000000"/>
                </a:solidFill>
                <a:latin typeface="Open Sans"/>
                <a:ea typeface="Open Sans"/>
                <a:cs typeface="Open Sans"/>
                <a:sym typeface="Open Sans"/>
              </a:defRPr>
            </a:lvl4pPr>
            <a:lvl5pPr marL="2057400" indent="-228600" eaLnBrk="0" hangingPunct="0">
              <a:defRPr sz="5600">
                <a:solidFill>
                  <a:srgbClr val="000000"/>
                </a:solidFill>
                <a:latin typeface="Open Sans"/>
                <a:ea typeface="Open Sans"/>
                <a:cs typeface="Open Sans"/>
                <a:sym typeface="Open Sans"/>
              </a:defRPr>
            </a:lvl5pPr>
            <a:lvl6pPr marL="25146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6pPr>
            <a:lvl7pPr marL="29718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7pPr>
            <a:lvl8pPr marL="34290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8pPr>
            <a:lvl9pPr marL="38862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9pPr>
          </a:lstStyle>
          <a:p>
            <a:pPr defTabSz="412750" eaLnBrk="1" fontAlgn="base">
              <a:spcBef>
                <a:spcPct val="0"/>
              </a:spcBef>
              <a:spcAft>
                <a:spcPct val="0"/>
              </a:spcAft>
              <a:defRPr/>
            </a:pPr>
            <a:fld id="{08C4B66D-8868-49AA-B725-73F8E150E43C}" type="slidenum">
              <a:rPr lang="uk-UA" altLang="en-US" sz="900" b="1" smtClean="0">
                <a:solidFill>
                  <a:srgbClr val="929292"/>
                </a:solidFill>
                <a:latin typeface="Arial" pitchFamily="34" charset="0"/>
              </a:rPr>
              <a:pPr defTabSz="412750" eaLnBrk="1" fontAlgn="base">
                <a:spcBef>
                  <a:spcPct val="0"/>
                </a:spcBef>
                <a:spcAft>
                  <a:spcPct val="0"/>
                </a:spcAft>
                <a:defRPr/>
              </a:pPr>
              <a:t>‹#›</a:t>
            </a:fld>
            <a:r>
              <a:rPr lang="en-GB" altLang="en-US" sz="900" b="1" dirty="0">
                <a:solidFill>
                  <a:srgbClr val="929292"/>
                </a:solidFill>
                <a:latin typeface="Arial" pitchFamily="34" charset="0"/>
              </a:rPr>
              <a:t>  An Roinn Cumarsáide, Gníomhaithe ar son na hAeráide &amp; Comhshaoil </a:t>
            </a:r>
            <a:r>
              <a:rPr lang="en-GB" altLang="en-US" sz="900" dirty="0">
                <a:solidFill>
                  <a:srgbClr val="929292"/>
                </a:solidFill>
                <a:latin typeface="Arial" pitchFamily="34" charset="0"/>
              </a:rPr>
              <a:t>| Department of Communications, Climate Action &amp; Environment</a:t>
            </a:r>
            <a:endParaRPr lang="en-US" altLang="en-US" sz="900" dirty="0">
              <a:solidFill>
                <a:srgbClr val="929292"/>
              </a:solidFill>
              <a:latin typeface="Arial" pitchFamily="34" charset="0"/>
            </a:endParaRPr>
          </a:p>
        </p:txBody>
      </p:sp>
      <p:sp>
        <p:nvSpPr>
          <p:cNvPr id="42" name="Title Text"/>
          <p:cNvSpPr txBox="1">
            <a:spLocks noGrp="1"/>
          </p:cNvSpPr>
          <p:nvPr>
            <p:ph type="title"/>
          </p:nvPr>
        </p:nvSpPr>
        <p:spPr>
          <a:xfrm>
            <a:off x="720725" y="473075"/>
            <a:ext cx="9662528" cy="1143000"/>
          </a:xfrm>
          <a:prstGeom prst="rect">
            <a:avLst/>
          </a:prstGeom>
        </p:spPr>
        <p:txBody>
          <a:bodyPr/>
          <a:lstStyle>
            <a:lvl1pPr algn="l">
              <a:lnSpc>
                <a:spcPct val="80000"/>
              </a:lnSpc>
              <a:defRPr sz="4800" b="1" cap="none" spc="-90" baseline="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6003928" y="1777999"/>
            <a:ext cx="5616575" cy="2115822"/>
          </a:xfrm>
          <a:prstGeom prst="rect">
            <a:avLst/>
          </a:prstGeom>
        </p:spPr>
        <p:txBody>
          <a:bodyPr/>
          <a:lstStyle>
            <a:lvl1pPr>
              <a:defRPr sz="3000">
                <a:latin typeface="+mn-lt"/>
              </a:defRPr>
            </a:lvl1pPr>
          </a:lstStyle>
          <a:p>
            <a:pPr lvl="0"/>
            <a:r>
              <a:rPr lang="en-US" noProof="0" dirty="0">
                <a:sym typeface="Open Sans"/>
              </a:rPr>
              <a:t>Click icon to add picture</a:t>
            </a:r>
          </a:p>
        </p:txBody>
      </p:sp>
      <p:sp>
        <p:nvSpPr>
          <p:cNvPr id="8" name="Picture Placeholder 5"/>
          <p:cNvSpPr>
            <a:spLocks noGrp="1"/>
          </p:cNvSpPr>
          <p:nvPr>
            <p:ph type="pic" sz="quarter" idx="11"/>
          </p:nvPr>
        </p:nvSpPr>
        <p:spPr>
          <a:xfrm>
            <a:off x="6003925" y="4030011"/>
            <a:ext cx="2736000" cy="2070000"/>
          </a:xfrm>
          <a:prstGeom prst="rect">
            <a:avLst/>
          </a:prstGeom>
        </p:spPr>
        <p:txBody>
          <a:bodyPr/>
          <a:lstStyle>
            <a:lvl1pPr>
              <a:defRPr sz="3000">
                <a:latin typeface="+mn-lt"/>
              </a:defRPr>
            </a:lvl1pPr>
          </a:lstStyle>
          <a:p>
            <a:pPr lvl="0"/>
            <a:r>
              <a:rPr lang="en-US" noProof="0" dirty="0">
                <a:sym typeface="Open Sans"/>
              </a:rPr>
              <a:t>Click icon to add picture</a:t>
            </a:r>
          </a:p>
        </p:txBody>
      </p:sp>
      <p:sp>
        <p:nvSpPr>
          <p:cNvPr id="9" name="Picture Placeholder 5"/>
          <p:cNvSpPr>
            <a:spLocks noGrp="1"/>
          </p:cNvSpPr>
          <p:nvPr>
            <p:ph type="pic" sz="quarter" idx="12"/>
          </p:nvPr>
        </p:nvSpPr>
        <p:spPr>
          <a:xfrm>
            <a:off x="8884500" y="4030011"/>
            <a:ext cx="2736000" cy="2070000"/>
          </a:xfrm>
          <a:prstGeom prst="rect">
            <a:avLst/>
          </a:prstGeom>
        </p:spPr>
        <p:txBody>
          <a:bodyPr/>
          <a:lstStyle>
            <a:lvl1pPr>
              <a:defRPr sz="3000">
                <a:latin typeface="+mn-lt"/>
              </a:defRPr>
            </a:lvl1pPr>
          </a:lstStyle>
          <a:p>
            <a:pPr lvl="0"/>
            <a:r>
              <a:rPr lang="en-US" noProof="0" dirty="0">
                <a:sym typeface="Open Sans"/>
              </a:rPr>
              <a:t>Click icon to add picture</a:t>
            </a:r>
          </a:p>
        </p:txBody>
      </p:sp>
      <p:sp>
        <p:nvSpPr>
          <p:cNvPr id="10" name="Text Placeholder 4"/>
          <p:cNvSpPr>
            <a:spLocks noGrp="1"/>
          </p:cNvSpPr>
          <p:nvPr>
            <p:ph type="body" sz="quarter" idx="13"/>
          </p:nvPr>
        </p:nvSpPr>
        <p:spPr>
          <a:xfrm>
            <a:off x="720725" y="1777999"/>
            <a:ext cx="4928394" cy="4322012"/>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654568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74647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69120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IE" dirty="0"/>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IE"/>
          </a:p>
        </p:txBody>
      </p:sp>
      <p:sp>
        <p:nvSpPr>
          <p:cNvPr id="4" name="Slide Number Placeholder 3"/>
          <p:cNvSpPr>
            <a:spLocks noGrp="1"/>
          </p:cNvSpPr>
          <p:nvPr userDrawn="1">
            <p:ph type="sldNum" sz="quarter" idx="10"/>
          </p:nvPr>
        </p:nvSpPr>
        <p:spPr>
          <a:xfrm>
            <a:off x="10090153" y="6103941"/>
            <a:ext cx="1331119" cy="365125"/>
          </a:xfrm>
          <a:prstGeom prst="rect">
            <a:avLst/>
          </a:prstGeom>
        </p:spPr>
        <p:txBody>
          <a:bodyPr lIns="108855" tIns="54428" rIns="108855" bIns="54428"/>
          <a:lstStyle>
            <a:lvl1pPr>
              <a:defRPr/>
            </a:lvl1pPr>
          </a:lstStyle>
          <a:p>
            <a:pPr defTabSz="412750" fontAlgn="base">
              <a:spcBef>
                <a:spcPct val="0"/>
              </a:spcBef>
              <a:spcAft>
                <a:spcPct val="0"/>
              </a:spcAft>
              <a:defRPr/>
            </a:pPr>
            <a:r>
              <a:rPr lang="en-US" altLang="en-US" sz="2800" dirty="0">
                <a:solidFill>
                  <a:srgbClr val="000000"/>
                </a:solidFill>
                <a:latin typeface="Open Sans"/>
                <a:sym typeface="Open Sans"/>
              </a:rPr>
              <a:t> Slide </a:t>
            </a:r>
            <a:fld id="{690D22AD-764C-4398-B1F1-A346247654C1}" type="slidenum">
              <a:rPr lang="en-US" altLang="en-US" sz="2800" smtClean="0">
                <a:solidFill>
                  <a:srgbClr val="000000"/>
                </a:solidFill>
                <a:latin typeface="Open Sans"/>
                <a:sym typeface="Open Sans"/>
              </a:rPr>
              <a:pPr defTabSz="412750" fontAlgn="base">
                <a:spcBef>
                  <a:spcPct val="0"/>
                </a:spcBef>
                <a:spcAft>
                  <a:spcPct val="0"/>
                </a:spcAft>
                <a:defRPr/>
              </a:pPr>
              <a:t>‹#›</a:t>
            </a:fld>
            <a:endParaRPr lang="en-US" altLang="en-US" sz="2800" dirty="0">
              <a:solidFill>
                <a:srgbClr val="000000"/>
              </a:solidFill>
              <a:latin typeface="Open Sans"/>
              <a:sym typeface="Open Sans"/>
            </a:endParaRPr>
          </a:p>
        </p:txBody>
      </p:sp>
    </p:spTree>
    <p:extLst>
      <p:ext uri="{BB962C8B-B14F-4D97-AF65-F5344CB8AC3E}">
        <p14:creationId xmlns:p14="http://schemas.microsoft.com/office/powerpoint/2010/main" val="73434474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25B6-6567-4E27-9871-E5C01D4C4709}"/>
              </a:ext>
            </a:extLst>
          </p:cNvPr>
          <p:cNvSpPr>
            <a:spLocks noGrp="1"/>
          </p:cNvSpPr>
          <p:nvPr>
            <p:ph type="title"/>
          </p:nvPr>
        </p:nvSpPr>
        <p:spPr>
          <a:xfrm>
            <a:off x="831850" y="1709741"/>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EF149F0-6693-413E-A2A3-D02EEF82977A}"/>
              </a:ext>
            </a:extLst>
          </p:cNvPr>
          <p:cNvSpPr>
            <a:spLocks noGrp="1"/>
          </p:cNvSpPr>
          <p:nvPr>
            <p:ph type="body" idx="1"/>
          </p:nvPr>
        </p:nvSpPr>
        <p:spPr>
          <a:xfrm>
            <a:off x="831850"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6E803-261A-4A2A-8BD6-0AE504DCDAAF}"/>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5" name="Footer Placeholder 4">
            <a:extLst>
              <a:ext uri="{FF2B5EF4-FFF2-40B4-BE49-F238E27FC236}">
                <a16:creationId xmlns:a16="http://schemas.microsoft.com/office/drawing/2014/main" id="{DD87EED8-15FA-4FF6-8373-8D108CF5241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079CE6F0-39D5-4DA9-B2CA-AB7B8116E1FE}"/>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133036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2668-0123-4ACB-B2F3-F2E26D8C043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D5664AC-C7B3-4A79-8382-D964A4E5D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2F3E336-B4ED-4472-999D-CA7F0C775072}"/>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6" name="Footer Placeholder 5">
            <a:extLst>
              <a:ext uri="{FF2B5EF4-FFF2-40B4-BE49-F238E27FC236}">
                <a16:creationId xmlns:a16="http://schemas.microsoft.com/office/drawing/2014/main" id="{EDBA1FCA-0F57-4199-BAF1-73DD6D3D48AC}"/>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89174859-84EF-474B-B62E-5D37047DE52E}"/>
              </a:ext>
            </a:extLst>
          </p:cNvPr>
          <p:cNvSpPr>
            <a:spLocks noGrp="1"/>
          </p:cNvSpPr>
          <p:nvPr>
            <p:ph type="sldNum" sz="quarter" idx="12"/>
          </p:nvPr>
        </p:nvSpPr>
        <p:spPr/>
        <p:txBody>
          <a:bodyPr/>
          <a:lstStyle/>
          <a:p>
            <a:endParaRPr lang="en-IE" dirty="0"/>
          </a:p>
        </p:txBody>
      </p:sp>
    </p:spTree>
    <p:extLst>
      <p:ext uri="{BB962C8B-B14F-4D97-AF65-F5344CB8AC3E}">
        <p14:creationId xmlns:p14="http://schemas.microsoft.com/office/powerpoint/2010/main" val="413814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FEBA-BC2E-4D1D-BAF2-1084D44BE0F2}"/>
              </a:ext>
            </a:extLst>
          </p:cNvPr>
          <p:cNvSpPr>
            <a:spLocks noGrp="1"/>
          </p:cNvSpPr>
          <p:nvPr>
            <p:ph type="title"/>
          </p:nvPr>
        </p:nvSpPr>
        <p:spPr>
          <a:xfrm>
            <a:off x="839788" y="365128"/>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7A495F9-2478-48F8-A4D0-8DEBDD402AE2}"/>
              </a:ext>
            </a:extLst>
          </p:cNvPr>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E5F898-B8EA-433D-B5AA-29E9868F381C}"/>
              </a:ext>
            </a:extLst>
          </p:cNvPr>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6AF0806-AE47-45B7-BF20-171985B99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F994-810E-412C-96C4-9C96A4D781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ACCDCF1-152D-465E-A856-B59F4C7C46D5}"/>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8" name="Footer Placeholder 7">
            <a:extLst>
              <a:ext uri="{FF2B5EF4-FFF2-40B4-BE49-F238E27FC236}">
                <a16:creationId xmlns:a16="http://schemas.microsoft.com/office/drawing/2014/main" id="{C70583BA-F585-4749-A5AE-B0285B3EDFEC}"/>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FD737CE6-4B91-45E8-9B94-DAC0FE4E2B8B}"/>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354503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949B-28D9-4C84-82D7-A35155BC063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BA86BAB-D20B-4B36-8B75-905803A82BD6}"/>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4" name="Footer Placeholder 3">
            <a:extLst>
              <a:ext uri="{FF2B5EF4-FFF2-40B4-BE49-F238E27FC236}">
                <a16:creationId xmlns:a16="http://schemas.microsoft.com/office/drawing/2014/main" id="{99C1BC33-179D-4EA4-85F5-8A2A66E59778}"/>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0F29E3A7-3C46-40BD-9A0F-B7AE9663AE2B}"/>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332417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A0F3CE-DBFE-4C5E-852A-7138C8C832B2}"/>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3" name="Footer Placeholder 2">
            <a:extLst>
              <a:ext uri="{FF2B5EF4-FFF2-40B4-BE49-F238E27FC236}">
                <a16:creationId xmlns:a16="http://schemas.microsoft.com/office/drawing/2014/main" id="{96B0561A-11E4-4C19-B99E-79A0969BC839}"/>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C92816E2-4A89-4BA3-893F-9D261ABF0B45}"/>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387080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DF5-1FC0-4F2F-B7D3-E13C3AB7E42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FF0A80F-483F-4392-927A-E93F2451AE90}"/>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398AA8B-7C59-44F9-8AC8-93434E3B76E5}"/>
              </a:ext>
            </a:extLst>
          </p:cNvPr>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7189B-91C9-496E-ABC9-81A3C5C93733}"/>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6" name="Footer Placeholder 5">
            <a:extLst>
              <a:ext uri="{FF2B5EF4-FFF2-40B4-BE49-F238E27FC236}">
                <a16:creationId xmlns:a16="http://schemas.microsoft.com/office/drawing/2014/main" id="{122259C3-BAC3-405B-97AB-04867362F10E}"/>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E95A5851-68A9-48E3-9DA1-2701BEFE32CB}"/>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343127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F2A1-4EF4-4254-B688-6BF006E042B2}"/>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DC41EE3-315B-42D1-97DE-8D2927513BE9}"/>
              </a:ext>
            </a:extLst>
          </p:cNvPr>
          <p:cNvSpPr>
            <a:spLocks noGrp="1"/>
          </p:cNvSpPr>
          <p:nvPr>
            <p:ph type="pic" idx="1"/>
          </p:nvPr>
        </p:nvSpPr>
        <p:spPr>
          <a:xfrm>
            <a:off x="5183188"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36911E82-D059-48F8-BEBE-2734BB21DE86}"/>
              </a:ext>
            </a:extLst>
          </p:cNvPr>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59D8C-F118-4513-876E-F55ABC9D0DC9}"/>
              </a:ext>
            </a:extLst>
          </p:cNvPr>
          <p:cNvSpPr>
            <a:spLocks noGrp="1"/>
          </p:cNvSpPr>
          <p:nvPr>
            <p:ph type="dt" sz="half" idx="10"/>
          </p:nvPr>
        </p:nvSpPr>
        <p:spPr/>
        <p:txBody>
          <a:bodyPr/>
          <a:lstStyle/>
          <a:p>
            <a:fld id="{F4AC6367-3415-4BBA-ADE4-B097E3CB75C2}" type="datetimeFigureOut">
              <a:rPr lang="en-IE" smtClean="0"/>
              <a:t>12/05/2021</a:t>
            </a:fld>
            <a:endParaRPr lang="en-IE" dirty="0"/>
          </a:p>
        </p:txBody>
      </p:sp>
      <p:sp>
        <p:nvSpPr>
          <p:cNvPr id="6" name="Footer Placeholder 5">
            <a:extLst>
              <a:ext uri="{FF2B5EF4-FFF2-40B4-BE49-F238E27FC236}">
                <a16:creationId xmlns:a16="http://schemas.microsoft.com/office/drawing/2014/main" id="{E060E166-BBF6-404B-BCE3-1D43B5577F1D}"/>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26DBC4FD-E112-424E-9D9A-D2F21F653E7C}"/>
              </a:ext>
            </a:extLst>
          </p:cNvPr>
          <p:cNvSpPr>
            <a:spLocks noGrp="1"/>
          </p:cNvSpPr>
          <p:nvPr>
            <p:ph type="sldNum" sz="quarter" idx="12"/>
          </p:nvPr>
        </p:nvSpPr>
        <p:spPr/>
        <p:txBody>
          <a:bodyPr/>
          <a:lstStyle/>
          <a:p>
            <a:fld id="{367D3A45-411B-4F54-90DC-8E73C212E856}" type="slidenum">
              <a:rPr lang="en-IE" smtClean="0"/>
              <a:t>‹#›</a:t>
            </a:fld>
            <a:endParaRPr lang="en-IE" dirty="0"/>
          </a:p>
        </p:txBody>
      </p:sp>
    </p:spTree>
    <p:extLst>
      <p:ext uri="{BB962C8B-B14F-4D97-AF65-F5344CB8AC3E}">
        <p14:creationId xmlns:p14="http://schemas.microsoft.com/office/powerpoint/2010/main" val="290272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893AC-EB6A-464F-9056-3DE168AB45BF}"/>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60EB31D-9E9E-49BF-B4A4-A2F5B21F6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74322F5-08A6-4D3D-98C9-7C8EEC2FD960}"/>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C6367-3415-4BBA-ADE4-B097E3CB75C2}" type="datetimeFigureOut">
              <a:rPr lang="en-IE" smtClean="0"/>
              <a:t>12/05/2021</a:t>
            </a:fld>
            <a:endParaRPr lang="en-IE" dirty="0"/>
          </a:p>
        </p:txBody>
      </p:sp>
      <p:sp>
        <p:nvSpPr>
          <p:cNvPr id="5" name="Footer Placeholder 4">
            <a:extLst>
              <a:ext uri="{FF2B5EF4-FFF2-40B4-BE49-F238E27FC236}">
                <a16:creationId xmlns:a16="http://schemas.microsoft.com/office/drawing/2014/main" id="{0BA0ABFB-1D26-47C9-AF2F-25560C5DC5C9}"/>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856FB749-AB88-45F4-A2A1-4D4838A9DFEE}"/>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D3A45-411B-4F54-90DC-8E73C212E856}" type="slidenum">
              <a:rPr lang="en-IE" smtClean="0"/>
              <a:t>‹#›</a:t>
            </a:fld>
            <a:endParaRPr lang="en-IE" dirty="0"/>
          </a:p>
        </p:txBody>
      </p:sp>
    </p:spTree>
    <p:extLst>
      <p:ext uri="{BB962C8B-B14F-4D97-AF65-F5344CB8AC3E}">
        <p14:creationId xmlns:p14="http://schemas.microsoft.com/office/powerpoint/2010/main" val="166184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1854200" y="4741072"/>
            <a:ext cx="9448800" cy="1503363"/>
          </a:xfrm>
          <a:prstGeom prst="rect">
            <a:avLst/>
          </a:prstGeom>
          <a:ln w="12700">
            <a:miter lim="400000"/>
          </a:ln>
          <a:extLst>
            <a:ext uri="{C572A759-6A51-4108-AA02-DFA0A04FC94B}"/>
          </a:extLst>
        </p:spPr>
        <p:txBody>
          <a:bodyPr lIns="25400" tIns="25400" rIns="25400" bIns="25400">
            <a:normAutofit fontScale="62500" lnSpcReduction="20000"/>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pPr hangingPunct="0">
              <a:defRPr/>
            </a:pPr>
            <a:r>
              <a:rPr kern="0" dirty="0">
                <a:latin typeface="Open Sans"/>
                <a:sym typeface="Open Sans"/>
              </a:rPr>
              <a:t>Body Level One</a:t>
            </a:r>
          </a:p>
          <a:p>
            <a:pPr marL="0" lvl="1" hangingPunct="0">
              <a:defRPr/>
            </a:pPr>
            <a:r>
              <a:rPr kern="0" dirty="0"/>
              <a:t>Body Level Two</a:t>
            </a:r>
          </a:p>
          <a:p>
            <a:pPr marL="0" lvl="2" hangingPunct="0">
              <a:defRPr/>
            </a:pPr>
            <a:r>
              <a:rPr kern="0" dirty="0">
                <a:latin typeface="Open Sans"/>
                <a:sym typeface="Open Sans"/>
              </a:rPr>
              <a:t>Body Level Three</a:t>
            </a:r>
          </a:p>
          <a:p>
            <a:pPr marL="0" lvl="3" hangingPunct="0">
              <a:defRPr/>
            </a:pPr>
            <a:r>
              <a:rPr kern="0" dirty="0"/>
              <a:t>Body Level Four</a:t>
            </a:r>
          </a:p>
          <a:p>
            <a:pPr marL="0" lvl="4" hangingPunct="0">
              <a:defRPr/>
            </a:pPr>
            <a:r>
              <a:rPr kern="0" dirty="0">
                <a:latin typeface="Open Sans"/>
                <a:sym typeface="Open Sans"/>
              </a:rPr>
              <a:t>Body Level Five</a:t>
            </a:r>
          </a:p>
        </p:txBody>
      </p:sp>
      <p:sp>
        <p:nvSpPr>
          <p:cNvPr id="3" name="Text Placeholder 2"/>
          <p:cNvSpPr>
            <a:spLocks noGrp="1"/>
          </p:cNvSpPr>
          <p:nvPr>
            <p:ph type="body" idx="1"/>
          </p:nvPr>
        </p:nvSpPr>
        <p:spPr>
          <a:xfrm>
            <a:off x="720725" y="1825625"/>
            <a:ext cx="9626600" cy="4351338"/>
          </a:xfrm>
          <a:prstGeom prst="rect">
            <a:avLst/>
          </a:prstGeom>
        </p:spPr>
        <p:txBody>
          <a:bodyPr vert="horz" lIns="45720" tIns="22860" rIns="45720" bIns="2286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p:cNvSpPr>
            <a:spLocks noGrp="1"/>
          </p:cNvSpPr>
          <p:nvPr>
            <p:ph type="title"/>
          </p:nvPr>
        </p:nvSpPr>
        <p:spPr>
          <a:xfrm>
            <a:off x="705647" y="371475"/>
            <a:ext cx="9641681" cy="1143000"/>
          </a:xfrm>
          <a:prstGeom prst="rect">
            <a:avLst/>
          </a:prstGeom>
        </p:spPr>
        <p:txBody>
          <a:bodyPr vert="horz" lIns="45720" tIns="22860" rIns="45720" bIns="22860" rtlCol="0" anchor="t">
            <a:normAutofit/>
          </a:bodyPr>
          <a:lstStyle/>
          <a:p>
            <a:r>
              <a:rPr lang="en-US" dirty="0"/>
              <a:t>Title Text</a:t>
            </a:r>
          </a:p>
        </p:txBody>
      </p:sp>
    </p:spTree>
    <p:extLst>
      <p:ext uri="{BB962C8B-B14F-4D97-AF65-F5344CB8AC3E}">
        <p14:creationId xmlns:p14="http://schemas.microsoft.com/office/powerpoint/2010/main" val="2586606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med"/>
  <p:txStyles>
    <p:titleStyle>
      <a:lvl1pPr algn="l" defTabSz="412750" rtl="0" eaLnBrk="0" fontAlgn="base" hangingPunct="0">
        <a:spcBef>
          <a:spcPct val="0"/>
        </a:spcBef>
        <a:spcAft>
          <a:spcPct val="0"/>
        </a:spcAft>
        <a:defRPr sz="4800" b="1" spc="-90">
          <a:solidFill>
            <a:srgbClr val="004D44"/>
          </a:solidFill>
          <a:latin typeface="+mn-lt"/>
          <a:ea typeface="Open Sans"/>
          <a:cs typeface="Open Sans"/>
          <a:sym typeface="Open Sans"/>
        </a:defRPr>
      </a:lvl1pPr>
      <a:lvl2pPr algn="l" defTabSz="412750" rtl="0" eaLnBrk="0" fontAlgn="base" hangingPunct="0">
        <a:spcBef>
          <a:spcPct val="0"/>
        </a:spcBef>
        <a:spcAft>
          <a:spcPct val="0"/>
        </a:spcAft>
        <a:defRPr sz="4800" b="1" cap="all" spc="257">
          <a:solidFill>
            <a:srgbClr val="004D44"/>
          </a:solidFill>
          <a:latin typeface="Arial" pitchFamily="34" charset="0"/>
          <a:ea typeface="Open Sans"/>
          <a:cs typeface="Open Sans"/>
          <a:sym typeface="Open Sans"/>
        </a:defRPr>
      </a:lvl2pPr>
      <a:lvl3pPr algn="l" defTabSz="412750" rtl="0" eaLnBrk="0" fontAlgn="base" hangingPunct="0">
        <a:spcBef>
          <a:spcPct val="0"/>
        </a:spcBef>
        <a:spcAft>
          <a:spcPct val="0"/>
        </a:spcAft>
        <a:defRPr sz="4800" b="1" cap="all" spc="257">
          <a:solidFill>
            <a:srgbClr val="004D44"/>
          </a:solidFill>
          <a:latin typeface="Arial" pitchFamily="34" charset="0"/>
          <a:ea typeface="Open Sans"/>
          <a:cs typeface="Open Sans"/>
          <a:sym typeface="Open Sans"/>
        </a:defRPr>
      </a:lvl3pPr>
      <a:lvl4pPr algn="l" defTabSz="412750" rtl="0" eaLnBrk="0" fontAlgn="base" hangingPunct="0">
        <a:spcBef>
          <a:spcPct val="0"/>
        </a:spcBef>
        <a:spcAft>
          <a:spcPct val="0"/>
        </a:spcAft>
        <a:defRPr sz="4800" b="1" cap="all" spc="257">
          <a:solidFill>
            <a:srgbClr val="004D44"/>
          </a:solidFill>
          <a:latin typeface="Arial" pitchFamily="34" charset="0"/>
          <a:ea typeface="Open Sans"/>
          <a:cs typeface="Open Sans"/>
          <a:sym typeface="Open Sans"/>
        </a:defRPr>
      </a:lvl4pPr>
      <a:lvl5pPr algn="l" defTabSz="412750" rtl="0" eaLnBrk="0" fontAlgn="base" hangingPunct="0">
        <a:spcBef>
          <a:spcPct val="0"/>
        </a:spcBef>
        <a:spcAft>
          <a:spcPct val="0"/>
        </a:spcAft>
        <a:defRPr sz="4800" b="1" cap="all" spc="257">
          <a:solidFill>
            <a:srgbClr val="004D44"/>
          </a:solidFill>
          <a:latin typeface="Arial" pitchFamily="34" charset="0"/>
          <a:ea typeface="Open Sans"/>
          <a:cs typeface="Open Sans"/>
          <a:sym typeface="Open Sans"/>
        </a:defRPr>
      </a:lvl5pPr>
      <a:lvl6pPr marL="0" marR="0" indent="571500" algn="ctr" defTabSz="412750" eaLnBrk="1" latinLnBrk="0" hangingPunct="1">
        <a:lnSpc>
          <a:spcPct val="100000"/>
        </a:lnSpc>
        <a:spcBef>
          <a:spcPts val="0"/>
        </a:spcBef>
        <a:spcAft>
          <a:spcPts val="0"/>
        </a:spcAft>
        <a:buClrTx/>
        <a:buSzTx/>
        <a:buFontTx/>
        <a:buNone/>
        <a:tabLst/>
        <a:defRPr sz="2900" b="1" i="0" u="none" strike="noStrike" cap="all" spc="257" baseline="0">
          <a:ln>
            <a:noFill/>
          </a:ln>
          <a:solidFill>
            <a:srgbClr val="9B895A"/>
          </a:solidFill>
          <a:uFillTx/>
          <a:latin typeface="Open Sans"/>
          <a:ea typeface="Open Sans"/>
          <a:cs typeface="Open Sans"/>
          <a:sym typeface="Open Sans"/>
        </a:defRPr>
      </a:lvl6pPr>
      <a:lvl7pPr marL="0" marR="0" indent="685800" algn="ctr" defTabSz="412750" eaLnBrk="1" latinLnBrk="0" hangingPunct="1">
        <a:lnSpc>
          <a:spcPct val="100000"/>
        </a:lnSpc>
        <a:spcBef>
          <a:spcPts val="0"/>
        </a:spcBef>
        <a:spcAft>
          <a:spcPts val="0"/>
        </a:spcAft>
        <a:buClrTx/>
        <a:buSzTx/>
        <a:buFontTx/>
        <a:buNone/>
        <a:tabLst/>
        <a:defRPr sz="2900" b="1" i="0" u="none" strike="noStrike" cap="all" spc="257" baseline="0">
          <a:ln>
            <a:noFill/>
          </a:ln>
          <a:solidFill>
            <a:srgbClr val="9B895A"/>
          </a:solidFill>
          <a:uFillTx/>
          <a:latin typeface="Open Sans"/>
          <a:ea typeface="Open Sans"/>
          <a:cs typeface="Open Sans"/>
          <a:sym typeface="Open Sans"/>
        </a:defRPr>
      </a:lvl7pPr>
      <a:lvl8pPr marL="0" marR="0" indent="800100" algn="ctr" defTabSz="412750" eaLnBrk="1" latinLnBrk="0" hangingPunct="1">
        <a:lnSpc>
          <a:spcPct val="100000"/>
        </a:lnSpc>
        <a:spcBef>
          <a:spcPts val="0"/>
        </a:spcBef>
        <a:spcAft>
          <a:spcPts val="0"/>
        </a:spcAft>
        <a:buClrTx/>
        <a:buSzTx/>
        <a:buFontTx/>
        <a:buNone/>
        <a:tabLst/>
        <a:defRPr sz="2900" b="1" i="0" u="none" strike="noStrike" cap="all" spc="257" baseline="0">
          <a:ln>
            <a:noFill/>
          </a:ln>
          <a:solidFill>
            <a:srgbClr val="9B895A"/>
          </a:solidFill>
          <a:uFillTx/>
          <a:latin typeface="Open Sans"/>
          <a:ea typeface="Open Sans"/>
          <a:cs typeface="Open Sans"/>
          <a:sym typeface="Open Sans"/>
        </a:defRPr>
      </a:lvl8pPr>
      <a:lvl9pPr marL="0" marR="0" indent="914400" algn="ctr" defTabSz="412750" eaLnBrk="1" latinLnBrk="0" hangingPunct="1">
        <a:lnSpc>
          <a:spcPct val="100000"/>
        </a:lnSpc>
        <a:spcBef>
          <a:spcPts val="0"/>
        </a:spcBef>
        <a:spcAft>
          <a:spcPts val="0"/>
        </a:spcAft>
        <a:buClrTx/>
        <a:buSzTx/>
        <a:buFontTx/>
        <a:buNone/>
        <a:tabLst/>
        <a:defRPr sz="2900" b="1" i="0" u="none" strike="noStrike" cap="all" spc="257" baseline="0">
          <a:ln>
            <a:noFill/>
          </a:ln>
          <a:solidFill>
            <a:srgbClr val="9B895A"/>
          </a:solidFill>
          <a:uFillTx/>
          <a:latin typeface="Open Sans"/>
          <a:ea typeface="Open Sans"/>
          <a:cs typeface="Open Sans"/>
          <a:sym typeface="Open Sans"/>
        </a:defRPr>
      </a:lvl9pPr>
    </p:titleStyle>
    <p:bodyStyle>
      <a:lvl1pPr marL="171450" indent="-171450" algn="l" defTabSz="412750" rtl="0" eaLnBrk="0" fontAlgn="base" hangingPunct="0">
        <a:lnSpc>
          <a:spcPct val="110000"/>
        </a:lnSpc>
        <a:spcBef>
          <a:spcPct val="0"/>
        </a:spcBef>
        <a:spcAft>
          <a:spcPct val="0"/>
        </a:spcAft>
        <a:defRPr sz="4400" spc="-75">
          <a:solidFill>
            <a:srgbClr val="5E5E5E"/>
          </a:solidFill>
          <a:latin typeface="+mn-lt"/>
          <a:ea typeface="Open Sans"/>
          <a:cs typeface="Open Sans"/>
          <a:sym typeface="Open Sans"/>
        </a:defRPr>
      </a:lvl1pPr>
      <a:lvl2pPr marL="371475" indent="-257175" algn="l" defTabSz="412750" rtl="0" eaLnBrk="0" fontAlgn="base" hangingPunct="0">
        <a:lnSpc>
          <a:spcPct val="110000"/>
        </a:lnSpc>
        <a:spcBef>
          <a:spcPct val="0"/>
        </a:spcBef>
        <a:spcAft>
          <a:spcPct val="0"/>
        </a:spcAft>
        <a:defRPr sz="3000" spc="-75">
          <a:solidFill>
            <a:srgbClr val="5E5E5E"/>
          </a:solidFill>
          <a:latin typeface="+mn-lt"/>
          <a:ea typeface="Open Sans"/>
          <a:cs typeface="Open Sans"/>
          <a:sym typeface="Open Sans"/>
        </a:defRPr>
      </a:lvl2pPr>
      <a:lvl3pPr marL="719932" indent="-428625" algn="l" defTabSz="412750" rtl="0" eaLnBrk="0" fontAlgn="base" hangingPunct="0">
        <a:lnSpc>
          <a:spcPct val="110000"/>
        </a:lnSpc>
        <a:spcBef>
          <a:spcPct val="0"/>
        </a:spcBef>
        <a:spcAft>
          <a:spcPct val="0"/>
        </a:spcAft>
        <a:buClr>
          <a:srgbClr val="83BE41"/>
        </a:buClr>
        <a:buFont typeface=".AppleSystemUIFont"/>
        <a:buChar char="—"/>
        <a:defRPr sz="3000" i="1" spc="-75">
          <a:solidFill>
            <a:srgbClr val="5E5E5E"/>
          </a:solidFill>
          <a:latin typeface="+mn-lt"/>
          <a:ea typeface="Open Sans"/>
          <a:cs typeface="Open Sans"/>
          <a:sym typeface="Open Sans"/>
        </a:defRPr>
      </a:lvl3pPr>
      <a:lvl4pPr marL="1079500" indent="-342900" algn="l" defTabSz="412750" rtl="0" eaLnBrk="0" fontAlgn="base" hangingPunct="0">
        <a:lnSpc>
          <a:spcPct val="110000"/>
        </a:lnSpc>
        <a:spcBef>
          <a:spcPct val="0"/>
        </a:spcBef>
        <a:spcAft>
          <a:spcPct val="0"/>
        </a:spcAft>
        <a:buClr>
          <a:srgbClr val="83BE41"/>
        </a:buClr>
        <a:buFont typeface=".AppleSystemUIFont"/>
        <a:buChar char="—"/>
        <a:defRPr sz="2400" spc="-75">
          <a:solidFill>
            <a:srgbClr val="5E5E5E"/>
          </a:solidFill>
          <a:latin typeface="+mn-lt"/>
          <a:ea typeface="Open Sans"/>
          <a:cs typeface="Open Sans"/>
          <a:sym typeface="Open Sans"/>
        </a:defRPr>
      </a:lvl4pPr>
      <a:lvl5pPr marL="1439863" indent="-342900" algn="l" defTabSz="412750" rtl="0" eaLnBrk="0" fontAlgn="base" hangingPunct="0">
        <a:lnSpc>
          <a:spcPct val="110000"/>
        </a:lnSpc>
        <a:spcBef>
          <a:spcPct val="0"/>
        </a:spcBef>
        <a:spcAft>
          <a:spcPct val="0"/>
        </a:spcAft>
        <a:buClr>
          <a:srgbClr val="83BE41"/>
        </a:buClr>
        <a:buFont typeface=".AppleSystemUIFont"/>
        <a:buChar char="–"/>
        <a:defRPr sz="2400" i="1" spc="-75">
          <a:solidFill>
            <a:srgbClr val="5E5E5E"/>
          </a:solidFill>
          <a:latin typeface="+mn-lt"/>
          <a:ea typeface="Open Sans"/>
          <a:cs typeface="Open Sans"/>
          <a:sym typeface="Open Sans"/>
        </a:defRPr>
      </a:lvl5pPr>
      <a:lvl6pPr marL="0" marR="0" indent="571500" algn="ctr" defTabSz="412750" eaLnBrk="1" latinLnBrk="0" hangingPunct="1">
        <a:lnSpc>
          <a:spcPct val="110000"/>
        </a:lnSpc>
        <a:spcBef>
          <a:spcPts val="0"/>
        </a:spcBef>
        <a:spcAft>
          <a:spcPts val="0"/>
        </a:spcAft>
        <a:buClrTx/>
        <a:buSzTx/>
        <a:buFontTx/>
        <a:buNone/>
        <a:tabLst/>
        <a:defRPr sz="5200" b="0" i="0" u="none" strike="noStrike" cap="none" spc="-103" baseline="0">
          <a:ln>
            <a:noFill/>
          </a:ln>
          <a:solidFill>
            <a:srgbClr val="004E46"/>
          </a:solidFill>
          <a:uFillTx/>
          <a:latin typeface="Open Sans"/>
          <a:ea typeface="Open Sans"/>
          <a:cs typeface="Open Sans"/>
          <a:sym typeface="Open Sans"/>
        </a:defRPr>
      </a:lvl6pPr>
      <a:lvl7pPr marL="0" marR="0" indent="685800" algn="ctr" defTabSz="412750" eaLnBrk="1" latinLnBrk="0" hangingPunct="1">
        <a:lnSpc>
          <a:spcPct val="110000"/>
        </a:lnSpc>
        <a:spcBef>
          <a:spcPts val="0"/>
        </a:spcBef>
        <a:spcAft>
          <a:spcPts val="0"/>
        </a:spcAft>
        <a:buClrTx/>
        <a:buSzTx/>
        <a:buFontTx/>
        <a:buNone/>
        <a:tabLst/>
        <a:defRPr sz="5200" b="0" i="0" u="none" strike="noStrike" cap="none" spc="-103" baseline="0">
          <a:ln>
            <a:noFill/>
          </a:ln>
          <a:solidFill>
            <a:srgbClr val="004E46"/>
          </a:solidFill>
          <a:uFillTx/>
          <a:latin typeface="Open Sans"/>
          <a:ea typeface="Open Sans"/>
          <a:cs typeface="Open Sans"/>
          <a:sym typeface="Open Sans"/>
        </a:defRPr>
      </a:lvl7pPr>
      <a:lvl8pPr marL="0" marR="0" indent="800100" algn="ctr" defTabSz="412750" eaLnBrk="1" latinLnBrk="0" hangingPunct="1">
        <a:lnSpc>
          <a:spcPct val="110000"/>
        </a:lnSpc>
        <a:spcBef>
          <a:spcPts val="0"/>
        </a:spcBef>
        <a:spcAft>
          <a:spcPts val="0"/>
        </a:spcAft>
        <a:buClrTx/>
        <a:buSzTx/>
        <a:buFontTx/>
        <a:buNone/>
        <a:tabLst/>
        <a:defRPr sz="5200" b="0" i="0" u="none" strike="noStrike" cap="none" spc="-103" baseline="0">
          <a:ln>
            <a:noFill/>
          </a:ln>
          <a:solidFill>
            <a:srgbClr val="004E46"/>
          </a:solidFill>
          <a:uFillTx/>
          <a:latin typeface="Open Sans"/>
          <a:ea typeface="Open Sans"/>
          <a:cs typeface="Open Sans"/>
          <a:sym typeface="Open Sans"/>
        </a:defRPr>
      </a:lvl8pPr>
      <a:lvl9pPr marL="0" marR="0" indent="914400" algn="ctr" defTabSz="412750" eaLnBrk="1" latinLnBrk="0" hangingPunct="1">
        <a:lnSpc>
          <a:spcPct val="110000"/>
        </a:lnSpc>
        <a:spcBef>
          <a:spcPts val="0"/>
        </a:spcBef>
        <a:spcAft>
          <a:spcPts val="0"/>
        </a:spcAft>
        <a:buClrTx/>
        <a:buSzTx/>
        <a:buFontTx/>
        <a:buNone/>
        <a:tabLst/>
        <a:defRPr sz="5200" b="0" i="0" u="none" strike="noStrike" cap="none" spc="-103" baseline="0">
          <a:ln>
            <a:noFill/>
          </a:ln>
          <a:solidFill>
            <a:srgbClr val="004E46"/>
          </a:solidFill>
          <a:uFillTx/>
          <a:latin typeface="Open Sans"/>
          <a:ea typeface="Open Sans"/>
          <a:cs typeface="Open Sans"/>
          <a:sym typeface="Open Sans"/>
        </a:defRPr>
      </a:lvl9pPr>
    </p:bodyStyle>
    <p:otherStyle>
      <a:lvl1pPr marL="0" marR="0" indent="0" algn="r" defTabSz="412750" eaLnBrk="1" latinLnBrk="0" hangingPunct="1">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Open Sans"/>
        </a:defRPr>
      </a:lvl1pPr>
      <a:lvl2pPr marL="0" marR="0" indent="114300" algn="r" defTabSz="412750" eaLnBrk="1" latinLnBrk="0" hangingPunct="1">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Open Sans"/>
        </a:defRPr>
      </a:lvl2pPr>
      <a:lvl3pPr marL="0" marR="0" indent="228600" algn="r" defTabSz="412750" eaLnBrk="1" latinLnBrk="0" hangingPunct="1">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Open Sans"/>
        </a:defRPr>
      </a:lvl3pPr>
      <a:lvl4pPr marL="0" marR="0" indent="342900" algn="r" defTabSz="412750" eaLnBrk="1" latinLnBrk="0" hangingPunct="1">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Open Sans"/>
        </a:defRPr>
      </a:lvl4pPr>
      <a:lvl5pPr marL="0" marR="0" indent="457200" algn="r" defTabSz="412750" eaLnBrk="1" latinLnBrk="0" hangingPunct="1">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Open Sans"/>
        </a:defRPr>
      </a:lvl5pPr>
      <a:lvl6pPr marL="0" marR="0" indent="571500" algn="r" defTabSz="412750" eaLnBrk="1" latinLnBrk="0" hangingPunct="1">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Open Sans"/>
        </a:defRPr>
      </a:lvl6pPr>
      <a:lvl7pPr marL="0" marR="0" indent="685800" algn="r" defTabSz="412750" eaLnBrk="1" latinLnBrk="0" hangingPunct="1">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Open Sans"/>
        </a:defRPr>
      </a:lvl7pPr>
      <a:lvl8pPr marL="0" marR="0" indent="800100" algn="r" defTabSz="412750" eaLnBrk="1" latinLnBrk="0" hangingPunct="1">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Open Sans"/>
        </a:defRPr>
      </a:lvl8pPr>
      <a:lvl9pPr marL="0" marR="0" indent="914400" algn="r" defTabSz="412750" eaLnBrk="1" latinLnBrk="0" hangingPunct="1">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70.jpeg"/><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sustainabledevelopment.un.org/post2015/transformingourworl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0" y="1907382"/>
            <a:ext cx="9448800" cy="2147094"/>
          </a:xfrm>
        </p:spPr>
        <p:txBody>
          <a:bodyPr>
            <a:normAutofit/>
          </a:bodyPr>
          <a:lstStyle/>
          <a:p>
            <a:pPr algn="ctr">
              <a:spcBef>
                <a:spcPts val="0"/>
              </a:spcBef>
              <a:defRPr/>
            </a:pPr>
            <a:r>
              <a:rPr lang="en-US" sz="5400" dirty="0"/>
              <a:t>Session 5 – Sligo PPN TidyTowns Support - Open Session</a:t>
            </a:r>
            <a:br>
              <a:rPr lang="en-US" sz="5400" dirty="0"/>
            </a:br>
            <a:endParaRPr lang="en-US" sz="5000" dirty="0"/>
          </a:p>
        </p:txBody>
      </p:sp>
      <p:sp>
        <p:nvSpPr>
          <p:cNvPr id="16387" name="Text Placeholder 2"/>
          <p:cNvSpPr>
            <a:spLocks noGrp="1"/>
          </p:cNvSpPr>
          <p:nvPr>
            <p:ph type="body" sz="quarter" idx="1"/>
          </p:nvPr>
        </p:nvSpPr>
        <p:spPr bwMode="auto">
          <a:xfrm rot="10530841">
            <a:off x="1854200" y="4741072"/>
            <a:ext cx="9448800" cy="1503363"/>
          </a:xfrm>
        </p:spPr>
        <p:txBody>
          <a:bodyPr wrap="square" numCol="1" anchor="t" anchorCtr="0" compatLnSpc="1">
            <a:prstTxWarp prst="textNoShape">
              <a:avLst/>
            </a:prstTxWarp>
          </a:bodyPr>
          <a:lstStyle/>
          <a:p>
            <a:pPr marL="0" indent="0"/>
            <a:r>
              <a:rPr lang="en-US" altLang="en-US" dirty="0">
                <a:ea typeface="Open Sans"/>
                <a:cs typeface="Open Sans"/>
              </a:rPr>
              <a:t>	</a:t>
            </a:r>
          </a:p>
        </p:txBody>
      </p:sp>
    </p:spTree>
    <p:extLst>
      <p:ext uri="{BB962C8B-B14F-4D97-AF65-F5344CB8AC3E}">
        <p14:creationId xmlns:p14="http://schemas.microsoft.com/office/powerpoint/2010/main" val="11068963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4257D6-9089-4948-AC0B-102F84E70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2555">
            <a:off x="781871" y="503510"/>
            <a:ext cx="5571067" cy="55710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B4EBB020-27C0-4103-9157-C25EED08EA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387" y="4774761"/>
            <a:ext cx="1526015" cy="15260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5C610D62-9406-4FA0-989D-53FEA05D8523}"/>
              </a:ext>
            </a:extLst>
          </p:cNvPr>
          <p:cNvSpPr txBox="1"/>
          <p:nvPr/>
        </p:nvSpPr>
        <p:spPr>
          <a:xfrm>
            <a:off x="7122255" y="1752447"/>
            <a:ext cx="4392541" cy="3354765"/>
          </a:xfrm>
          <a:prstGeom prst="rect">
            <a:avLst/>
          </a:prstGeom>
          <a:noFill/>
        </p:spPr>
        <p:txBody>
          <a:bodyPr wrap="square" lIns="91440" tIns="45720" rIns="91440" bIns="45720" rtlCol="0">
            <a:spAutoFit/>
          </a:bodyPr>
          <a:lstStyle/>
          <a:p>
            <a:r>
              <a:rPr lang="en-US" sz="2800" b="1" dirty="0"/>
              <a:t>Edible Landscapes </a:t>
            </a:r>
          </a:p>
          <a:p>
            <a:endParaRPr lang="en-US" sz="2800" b="1" dirty="0"/>
          </a:p>
          <a:p>
            <a:r>
              <a:rPr lang="en-US" sz="2800" b="1" dirty="0"/>
              <a:t>Free Nutrition Classes</a:t>
            </a:r>
          </a:p>
          <a:p>
            <a:endParaRPr lang="en-US" sz="2800" b="1" dirty="0"/>
          </a:p>
          <a:p>
            <a:r>
              <a:rPr lang="en-US" sz="2800" b="1" dirty="0"/>
              <a:t> Grow It Yourself</a:t>
            </a:r>
          </a:p>
          <a:p>
            <a:endParaRPr lang="en-US" b="1" dirty="0"/>
          </a:p>
          <a:p>
            <a:endParaRPr lang="en-US" b="1" dirty="0"/>
          </a:p>
          <a:p>
            <a:endParaRPr lang="en-US" b="1" dirty="0"/>
          </a:p>
          <a:p>
            <a:endParaRPr lang="en-IE" b="1" dirty="0"/>
          </a:p>
        </p:txBody>
      </p:sp>
    </p:spTree>
    <p:extLst>
      <p:ext uri="{BB962C8B-B14F-4D97-AF65-F5344CB8AC3E}">
        <p14:creationId xmlns:p14="http://schemas.microsoft.com/office/powerpoint/2010/main" val="406580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13C59-839A-4A48-83A6-53343A0B0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81" y="780175"/>
            <a:ext cx="5679465" cy="54248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4DD90A39-2BA4-4DCD-86C2-13A0E72C48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7889" y="4716334"/>
            <a:ext cx="1659876" cy="165987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8E6C76B4-0232-45A5-AFBF-D8B9CA0C8675}"/>
              </a:ext>
            </a:extLst>
          </p:cNvPr>
          <p:cNvSpPr txBox="1"/>
          <p:nvPr/>
        </p:nvSpPr>
        <p:spPr>
          <a:xfrm>
            <a:off x="7226219" y="768572"/>
            <a:ext cx="4001549" cy="830997"/>
          </a:xfrm>
          <a:prstGeom prst="rect">
            <a:avLst/>
          </a:prstGeom>
          <a:noFill/>
        </p:spPr>
        <p:txBody>
          <a:bodyPr wrap="square" lIns="91440" tIns="45720" rIns="91440" bIns="45720" rtlCol="0">
            <a:spAutoFit/>
          </a:bodyPr>
          <a:lstStyle/>
          <a:p>
            <a:r>
              <a:rPr lang="en-US" sz="2400" b="1" dirty="0"/>
              <a:t>Walk in the woods, volunteering &amp; Connecting </a:t>
            </a:r>
            <a:endParaRPr lang="en-IE" sz="2400" b="1" dirty="0"/>
          </a:p>
        </p:txBody>
      </p:sp>
      <p:sp>
        <p:nvSpPr>
          <p:cNvPr id="13" name="TextBox 12">
            <a:extLst>
              <a:ext uri="{FF2B5EF4-FFF2-40B4-BE49-F238E27FC236}">
                <a16:creationId xmlns:a16="http://schemas.microsoft.com/office/drawing/2014/main" id="{EB143BB2-8A99-4D7F-B81F-E0749F56831C}"/>
              </a:ext>
            </a:extLst>
          </p:cNvPr>
          <p:cNvSpPr txBox="1"/>
          <p:nvPr/>
        </p:nvSpPr>
        <p:spPr>
          <a:xfrm>
            <a:off x="7283042" y="2523450"/>
            <a:ext cx="4384140" cy="2492990"/>
          </a:xfrm>
          <a:prstGeom prst="rect">
            <a:avLst/>
          </a:prstGeom>
          <a:noFill/>
        </p:spPr>
        <p:txBody>
          <a:bodyPr wrap="square" lIns="91440" tIns="45720" rIns="91440" bIns="45720" rtlCol="0">
            <a:spAutoFit/>
          </a:bodyPr>
          <a:lstStyle/>
          <a:p>
            <a:endParaRPr lang="en-US" sz="2400" b="1" dirty="0"/>
          </a:p>
          <a:p>
            <a:r>
              <a:rPr lang="en-US" sz="2400" b="1" dirty="0"/>
              <a:t>Connect in with your community for change</a:t>
            </a:r>
          </a:p>
          <a:p>
            <a:pPr marL="285750" indent="-285750">
              <a:buFont typeface="Arial" panose="020B0604020202020204" pitchFamily="34" charset="0"/>
              <a:buChar char="•"/>
            </a:pPr>
            <a:r>
              <a:rPr lang="en-US" sz="2400" b="1" dirty="0"/>
              <a:t>Gardening</a:t>
            </a:r>
          </a:p>
          <a:p>
            <a:pPr marL="285750" indent="-285750">
              <a:buFont typeface="Arial" panose="020B0604020202020204" pitchFamily="34" charset="0"/>
              <a:buChar char="•"/>
            </a:pPr>
            <a:r>
              <a:rPr lang="en-US" sz="2400" b="1" dirty="0"/>
              <a:t>Community Check in</a:t>
            </a:r>
            <a:endParaRPr lang="en-IE" sz="2400" b="1" dirty="0"/>
          </a:p>
          <a:p>
            <a:pPr marL="285750" indent="-285750">
              <a:buFont typeface="Arial" panose="020B0604020202020204" pitchFamily="34" charset="0"/>
              <a:buChar char="•"/>
            </a:pPr>
            <a:endParaRPr lang="en-US" b="1" dirty="0"/>
          </a:p>
          <a:p>
            <a:endParaRPr lang="en-IE" b="1" dirty="0"/>
          </a:p>
        </p:txBody>
      </p:sp>
      <p:sp>
        <p:nvSpPr>
          <p:cNvPr id="14" name="TextBox 13">
            <a:extLst>
              <a:ext uri="{FF2B5EF4-FFF2-40B4-BE49-F238E27FC236}">
                <a16:creationId xmlns:a16="http://schemas.microsoft.com/office/drawing/2014/main" id="{D4BEAE3A-B539-4876-876C-E1B428658CAA}"/>
              </a:ext>
            </a:extLst>
          </p:cNvPr>
          <p:cNvSpPr txBox="1"/>
          <p:nvPr/>
        </p:nvSpPr>
        <p:spPr>
          <a:xfrm>
            <a:off x="7283044" y="1812602"/>
            <a:ext cx="4001549" cy="830997"/>
          </a:xfrm>
          <a:prstGeom prst="rect">
            <a:avLst/>
          </a:prstGeom>
          <a:noFill/>
        </p:spPr>
        <p:txBody>
          <a:bodyPr wrap="square" lIns="91440" tIns="45720" rIns="91440" bIns="45720" rtlCol="0">
            <a:spAutoFit/>
          </a:bodyPr>
          <a:lstStyle/>
          <a:p>
            <a:r>
              <a:rPr lang="en-US" sz="2400" b="1" dirty="0"/>
              <a:t>Support local Mental health Association</a:t>
            </a:r>
            <a:endParaRPr lang="en-IE" sz="2400" b="1" dirty="0"/>
          </a:p>
        </p:txBody>
      </p:sp>
    </p:spTree>
    <p:extLst>
      <p:ext uri="{BB962C8B-B14F-4D97-AF65-F5344CB8AC3E}">
        <p14:creationId xmlns:p14="http://schemas.microsoft.com/office/powerpoint/2010/main" val="410908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1FFAB06-8FAA-4FAF-A0F6-92C6DB2FCE61}"/>
              </a:ext>
            </a:extLst>
          </p:cNvPr>
          <p:cNvSpPr txBox="1"/>
          <p:nvPr/>
        </p:nvSpPr>
        <p:spPr>
          <a:xfrm>
            <a:off x="7098373" y="485012"/>
            <a:ext cx="3450769" cy="673272"/>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endParaRPr lang="en-US" sz="4800" b="1" dirty="0">
              <a:solidFill>
                <a:srgbClr val="C62538"/>
              </a:solidFill>
              <a:latin typeface="+mj-lt"/>
              <a:ea typeface="+mj-ea"/>
              <a:cs typeface="+mj-cs"/>
            </a:endParaRPr>
          </a:p>
        </p:txBody>
      </p:sp>
      <p:pic>
        <p:nvPicPr>
          <p:cNvPr id="3" name="Picture 2">
            <a:extLst>
              <a:ext uri="{FF2B5EF4-FFF2-40B4-BE49-F238E27FC236}">
                <a16:creationId xmlns:a16="http://schemas.microsoft.com/office/drawing/2014/main" id="{BAC1BAE4-9874-4D38-8F2C-C0A5D5764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97068">
            <a:off x="471857" y="463694"/>
            <a:ext cx="5716423" cy="571642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613C454-2B6F-4E6D-AC1C-DBE034E90AEC}"/>
              </a:ext>
            </a:extLst>
          </p:cNvPr>
          <p:cNvSpPr txBox="1"/>
          <p:nvPr/>
        </p:nvSpPr>
        <p:spPr>
          <a:xfrm>
            <a:off x="7098373" y="1774467"/>
            <a:ext cx="4001549" cy="461665"/>
          </a:xfrm>
          <a:prstGeom prst="rect">
            <a:avLst/>
          </a:prstGeom>
          <a:noFill/>
        </p:spPr>
        <p:txBody>
          <a:bodyPr wrap="square" lIns="91440" tIns="45720" rIns="91440" bIns="45720" rtlCol="0">
            <a:spAutoFit/>
          </a:bodyPr>
          <a:lstStyle/>
          <a:p>
            <a:r>
              <a:rPr lang="en-US" sz="2400" b="1" dirty="0"/>
              <a:t>Book</a:t>
            </a:r>
            <a:r>
              <a:rPr lang="en-US" b="1" dirty="0"/>
              <a:t> </a:t>
            </a:r>
            <a:r>
              <a:rPr lang="en-US" sz="2400" b="1" dirty="0"/>
              <a:t>Swap</a:t>
            </a:r>
            <a:endParaRPr lang="en-IE" sz="2400" b="1" dirty="0"/>
          </a:p>
        </p:txBody>
      </p:sp>
      <p:sp>
        <p:nvSpPr>
          <p:cNvPr id="13" name="TextBox 12">
            <a:extLst>
              <a:ext uri="{FF2B5EF4-FFF2-40B4-BE49-F238E27FC236}">
                <a16:creationId xmlns:a16="http://schemas.microsoft.com/office/drawing/2014/main" id="{4CD2404C-6893-404A-B774-9348BE3B4298}"/>
              </a:ext>
            </a:extLst>
          </p:cNvPr>
          <p:cNvSpPr txBox="1"/>
          <p:nvPr/>
        </p:nvSpPr>
        <p:spPr>
          <a:xfrm>
            <a:off x="7173873" y="2390649"/>
            <a:ext cx="4001549" cy="461665"/>
          </a:xfrm>
          <a:prstGeom prst="rect">
            <a:avLst/>
          </a:prstGeom>
          <a:noFill/>
        </p:spPr>
        <p:txBody>
          <a:bodyPr wrap="square" lIns="91440" tIns="45720" rIns="91440" bIns="45720" rtlCol="0">
            <a:spAutoFit/>
          </a:bodyPr>
          <a:lstStyle/>
          <a:p>
            <a:r>
              <a:rPr lang="en-US" sz="2400" b="1" dirty="0"/>
              <a:t>Free community Library</a:t>
            </a:r>
            <a:endParaRPr lang="en-IE" sz="2400" b="1" dirty="0"/>
          </a:p>
        </p:txBody>
      </p:sp>
      <p:sp>
        <p:nvSpPr>
          <p:cNvPr id="2" name="TextBox 1">
            <a:extLst>
              <a:ext uri="{FF2B5EF4-FFF2-40B4-BE49-F238E27FC236}">
                <a16:creationId xmlns:a16="http://schemas.microsoft.com/office/drawing/2014/main" id="{0B8BAE89-6871-4A69-AC41-AB22E3378341}"/>
              </a:ext>
            </a:extLst>
          </p:cNvPr>
          <p:cNvSpPr txBox="1"/>
          <p:nvPr/>
        </p:nvSpPr>
        <p:spPr>
          <a:xfrm>
            <a:off x="7173870" y="3006830"/>
            <a:ext cx="3179428" cy="461665"/>
          </a:xfrm>
          <a:prstGeom prst="rect">
            <a:avLst/>
          </a:prstGeom>
          <a:noFill/>
        </p:spPr>
        <p:txBody>
          <a:bodyPr wrap="square" lIns="91440" tIns="45720" rIns="91440" bIns="45720" rtlCol="0">
            <a:spAutoFit/>
          </a:bodyPr>
          <a:lstStyle/>
          <a:p>
            <a:r>
              <a:rPr lang="en-US" sz="2400" b="1" dirty="0"/>
              <a:t>Skill Share</a:t>
            </a:r>
            <a:endParaRPr lang="en-IE" sz="2400" b="1" dirty="0"/>
          </a:p>
        </p:txBody>
      </p:sp>
      <p:pic>
        <p:nvPicPr>
          <p:cNvPr id="8" name="Picture 7">
            <a:extLst>
              <a:ext uri="{FF2B5EF4-FFF2-40B4-BE49-F238E27FC236}">
                <a16:creationId xmlns:a16="http://schemas.microsoft.com/office/drawing/2014/main" id="{D8011ECE-ED4A-408E-AE44-59DBAF1D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15" y="4904634"/>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571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C0D5B-A9FB-4DD6-BD97-2C8E7A4902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35" y="643469"/>
            <a:ext cx="5571067" cy="55710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4B1029FE-206E-4C7E-824A-4FD0F55D0B58}"/>
              </a:ext>
            </a:extLst>
          </p:cNvPr>
          <p:cNvSpPr txBox="1"/>
          <p:nvPr/>
        </p:nvSpPr>
        <p:spPr>
          <a:xfrm>
            <a:off x="7317297" y="1510018"/>
            <a:ext cx="3808602" cy="1107996"/>
          </a:xfrm>
          <a:prstGeom prst="rect">
            <a:avLst/>
          </a:prstGeom>
          <a:noFill/>
        </p:spPr>
        <p:txBody>
          <a:bodyPr wrap="square" lIns="91440" tIns="45720" rIns="91440" bIns="45720" rtlCol="0">
            <a:spAutoFit/>
          </a:bodyPr>
          <a:lstStyle/>
          <a:p>
            <a:r>
              <a:rPr lang="en-US" sz="2400" b="1" dirty="0"/>
              <a:t>Peer Support Groups</a:t>
            </a:r>
          </a:p>
          <a:p>
            <a:endParaRPr lang="en-US" sz="2400" dirty="0"/>
          </a:p>
          <a:p>
            <a:endParaRPr lang="en-IE" dirty="0"/>
          </a:p>
        </p:txBody>
      </p:sp>
      <p:sp>
        <p:nvSpPr>
          <p:cNvPr id="4" name="TextBox 3">
            <a:extLst>
              <a:ext uri="{FF2B5EF4-FFF2-40B4-BE49-F238E27FC236}">
                <a16:creationId xmlns:a16="http://schemas.microsoft.com/office/drawing/2014/main" id="{3908D812-73B9-479B-B4BB-3826A3A8799A}"/>
              </a:ext>
            </a:extLst>
          </p:cNvPr>
          <p:cNvSpPr txBox="1"/>
          <p:nvPr/>
        </p:nvSpPr>
        <p:spPr>
          <a:xfrm>
            <a:off x="7273258" y="2433351"/>
            <a:ext cx="3682767" cy="461665"/>
          </a:xfrm>
          <a:prstGeom prst="rect">
            <a:avLst/>
          </a:prstGeom>
          <a:noFill/>
        </p:spPr>
        <p:txBody>
          <a:bodyPr wrap="square" lIns="91440" tIns="45720" rIns="91440" bIns="45720" rtlCol="0">
            <a:spAutoFit/>
          </a:bodyPr>
          <a:lstStyle/>
          <a:p>
            <a:r>
              <a:rPr lang="en-US" sz="2400" b="1" dirty="0"/>
              <a:t>Men's Emotional Wellbeing</a:t>
            </a:r>
            <a:endParaRPr lang="en-IE" sz="2400" b="1" dirty="0"/>
          </a:p>
        </p:txBody>
      </p:sp>
      <p:sp>
        <p:nvSpPr>
          <p:cNvPr id="6" name="TextBox 5">
            <a:extLst>
              <a:ext uri="{FF2B5EF4-FFF2-40B4-BE49-F238E27FC236}">
                <a16:creationId xmlns:a16="http://schemas.microsoft.com/office/drawing/2014/main" id="{36FB69F4-2AFB-4D06-BE9D-F353E36345F8}"/>
              </a:ext>
            </a:extLst>
          </p:cNvPr>
          <p:cNvSpPr txBox="1"/>
          <p:nvPr/>
        </p:nvSpPr>
        <p:spPr>
          <a:xfrm>
            <a:off x="7273258" y="3310514"/>
            <a:ext cx="4706225" cy="461665"/>
          </a:xfrm>
          <a:prstGeom prst="rect">
            <a:avLst/>
          </a:prstGeom>
          <a:noFill/>
        </p:spPr>
        <p:txBody>
          <a:bodyPr wrap="square" lIns="91440" tIns="45720" rIns="91440" bIns="45720" rtlCol="0">
            <a:spAutoFit/>
          </a:bodyPr>
          <a:lstStyle/>
          <a:p>
            <a:r>
              <a:rPr lang="en-US" sz="2400" b="1" dirty="0"/>
              <a:t>Support Domestic Violence Shelters </a:t>
            </a:r>
            <a:endParaRPr lang="en-IE" sz="2400" b="1" dirty="0"/>
          </a:p>
        </p:txBody>
      </p:sp>
      <p:pic>
        <p:nvPicPr>
          <p:cNvPr id="10" name="Picture 9">
            <a:extLst>
              <a:ext uri="{FF2B5EF4-FFF2-40B4-BE49-F238E27FC236}">
                <a16:creationId xmlns:a16="http://schemas.microsoft.com/office/drawing/2014/main" id="{742EC84F-92DA-413C-8676-771320F72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15" y="4904634"/>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476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662F2-F7F2-4746-AF4B-D6891E328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0920">
            <a:off x="566881" y="589113"/>
            <a:ext cx="5571067" cy="557106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DF3FBDFD-7C58-4179-8FD2-FCCFD4C0DB06}"/>
              </a:ext>
            </a:extLst>
          </p:cNvPr>
          <p:cNvSpPr txBox="1"/>
          <p:nvPr/>
        </p:nvSpPr>
        <p:spPr>
          <a:xfrm>
            <a:off x="7143476" y="1721559"/>
            <a:ext cx="4332665" cy="2677656"/>
          </a:xfrm>
          <a:prstGeom prst="rect">
            <a:avLst/>
          </a:prstGeom>
          <a:noFill/>
        </p:spPr>
        <p:txBody>
          <a:bodyPr wrap="square" lIns="91440" tIns="45720" rIns="91440" bIns="45720" rtlCol="0">
            <a:spAutoFit/>
          </a:bodyPr>
          <a:lstStyle/>
          <a:p>
            <a:r>
              <a:rPr lang="en-US" sz="2400" b="1" dirty="0"/>
              <a:t>Drink from the Tap!</a:t>
            </a:r>
          </a:p>
          <a:p>
            <a:endParaRPr lang="en-US" sz="2400" b="1" dirty="0"/>
          </a:p>
          <a:p>
            <a:r>
              <a:rPr lang="en-US" sz="2400" b="1" dirty="0"/>
              <a:t>Refill.ie</a:t>
            </a:r>
          </a:p>
          <a:p>
            <a:endParaRPr lang="en-US" sz="2400" b="1" dirty="0"/>
          </a:p>
          <a:p>
            <a:r>
              <a:rPr lang="en-US" sz="2400" b="1" dirty="0"/>
              <a:t>Ask the Green school kids!!! </a:t>
            </a:r>
          </a:p>
          <a:p>
            <a:endParaRPr lang="en-US" sz="2400" b="1" dirty="0"/>
          </a:p>
          <a:p>
            <a:r>
              <a:rPr lang="en-US" sz="2400" b="1" dirty="0"/>
              <a:t>Keep Cup Bottles</a:t>
            </a:r>
            <a:endParaRPr lang="en-IE" sz="2400" b="1" dirty="0"/>
          </a:p>
        </p:txBody>
      </p:sp>
      <p:pic>
        <p:nvPicPr>
          <p:cNvPr id="6" name="Picture 5">
            <a:extLst>
              <a:ext uri="{FF2B5EF4-FFF2-40B4-BE49-F238E27FC236}">
                <a16:creationId xmlns:a16="http://schemas.microsoft.com/office/drawing/2014/main" id="{44B77FCA-1A67-457E-8086-F46EBEB7A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15" y="4904634"/>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028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4F986D-7F47-48B0-9A3B-912FBAB8E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3" y="831126"/>
            <a:ext cx="5217014" cy="52170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0D7E5805-238A-4F66-9EE1-A8826AE36118}"/>
              </a:ext>
            </a:extLst>
          </p:cNvPr>
          <p:cNvSpPr txBox="1"/>
          <p:nvPr/>
        </p:nvSpPr>
        <p:spPr>
          <a:xfrm>
            <a:off x="6096000" y="1753299"/>
            <a:ext cx="5942202" cy="2677656"/>
          </a:xfrm>
          <a:prstGeom prst="rect">
            <a:avLst/>
          </a:prstGeom>
          <a:noFill/>
        </p:spPr>
        <p:txBody>
          <a:bodyPr wrap="square" lIns="91440" tIns="45720" rIns="91440" bIns="45720" rtlCol="0">
            <a:spAutoFit/>
          </a:bodyPr>
          <a:lstStyle/>
          <a:p>
            <a:r>
              <a:rPr lang="en-US" sz="2400" b="1" dirty="0"/>
              <a:t>Ask the Green school Kids – Energy Vampires</a:t>
            </a:r>
          </a:p>
          <a:p>
            <a:endParaRPr lang="en-US" sz="2400" b="1" dirty="0"/>
          </a:p>
          <a:p>
            <a:r>
              <a:rPr lang="en-US" sz="2400" b="1" dirty="0"/>
              <a:t>Energy saving community led initiatives  </a:t>
            </a:r>
          </a:p>
          <a:p>
            <a:endParaRPr lang="en-US" sz="2400" b="1" dirty="0"/>
          </a:p>
          <a:p>
            <a:r>
              <a:rPr lang="en-US" sz="2400" b="1" dirty="0"/>
              <a:t>Learn to read your bills – Workshop</a:t>
            </a:r>
          </a:p>
          <a:p>
            <a:endParaRPr lang="en-US" sz="2400" b="1" dirty="0"/>
          </a:p>
          <a:p>
            <a:r>
              <a:rPr lang="en-US" sz="2400" b="1" dirty="0"/>
              <a:t>Plug out , turn off</a:t>
            </a:r>
          </a:p>
        </p:txBody>
      </p:sp>
      <p:pic>
        <p:nvPicPr>
          <p:cNvPr id="6" name="Picture 5">
            <a:extLst>
              <a:ext uri="{FF2B5EF4-FFF2-40B4-BE49-F238E27FC236}">
                <a16:creationId xmlns:a16="http://schemas.microsoft.com/office/drawing/2014/main" id="{B596514E-0FB3-4B8C-9281-0BD383312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15" y="4904634"/>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657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8EE004-E5B0-48BB-8D63-D4C5B08176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16859">
            <a:off x="586101" y="467301"/>
            <a:ext cx="5571067" cy="55710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47240AA2-31A7-4894-9226-0E8C947EC22A}"/>
              </a:ext>
            </a:extLst>
          </p:cNvPr>
          <p:cNvSpPr txBox="1"/>
          <p:nvPr/>
        </p:nvSpPr>
        <p:spPr>
          <a:xfrm>
            <a:off x="7029975" y="1577133"/>
            <a:ext cx="4544242" cy="3354765"/>
          </a:xfrm>
          <a:prstGeom prst="rect">
            <a:avLst/>
          </a:prstGeom>
          <a:noFill/>
        </p:spPr>
        <p:txBody>
          <a:bodyPr wrap="square" lIns="91440" tIns="45720" rIns="91440" bIns="45720" rtlCol="0">
            <a:spAutoFit/>
          </a:bodyPr>
          <a:lstStyle/>
          <a:p>
            <a:r>
              <a:rPr lang="en-US" sz="2800" b="1" dirty="0"/>
              <a:t>Shop Local </a:t>
            </a:r>
          </a:p>
          <a:p>
            <a:endParaRPr lang="en-US" sz="2800" b="1" dirty="0"/>
          </a:p>
          <a:p>
            <a:r>
              <a:rPr lang="en-US" sz="2800" b="1" dirty="0"/>
              <a:t>Community based workshops</a:t>
            </a:r>
          </a:p>
          <a:p>
            <a:endParaRPr lang="en-US" sz="1600" b="1" dirty="0"/>
          </a:p>
          <a:p>
            <a:endParaRPr lang="en-US" sz="2800" b="1" dirty="0"/>
          </a:p>
          <a:p>
            <a:r>
              <a:rPr lang="en-US" sz="2800" b="1" dirty="0"/>
              <a:t>Community  driven activities/festivals</a:t>
            </a:r>
          </a:p>
          <a:p>
            <a:r>
              <a:rPr lang="en-US" sz="2800" b="1" dirty="0"/>
              <a:t> </a:t>
            </a:r>
            <a:endParaRPr lang="en-IE" sz="2800" b="1" dirty="0"/>
          </a:p>
        </p:txBody>
      </p:sp>
      <p:pic>
        <p:nvPicPr>
          <p:cNvPr id="6" name="Picture 5">
            <a:extLst>
              <a:ext uri="{FF2B5EF4-FFF2-40B4-BE49-F238E27FC236}">
                <a16:creationId xmlns:a16="http://schemas.microsoft.com/office/drawing/2014/main" id="{7B76AF0C-E46A-4C6E-859A-ABE2AB55F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15" y="4904634"/>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081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8C2BC1-39A3-403C-BE99-9848BA197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9920">
            <a:off x="741639" y="793796"/>
            <a:ext cx="5571067" cy="55710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0C081F91-1FA5-40DF-8A58-6242992C7EBE}"/>
              </a:ext>
            </a:extLst>
          </p:cNvPr>
          <p:cNvSpPr txBox="1"/>
          <p:nvPr/>
        </p:nvSpPr>
        <p:spPr>
          <a:xfrm>
            <a:off x="7227116" y="301369"/>
            <a:ext cx="4420998" cy="5539978"/>
          </a:xfrm>
          <a:prstGeom prst="rect">
            <a:avLst/>
          </a:prstGeom>
          <a:noFill/>
        </p:spPr>
        <p:txBody>
          <a:bodyPr wrap="square" lIns="91440" tIns="45720" rIns="91440" bIns="45720" rtlCol="0">
            <a:spAutoFit/>
          </a:bodyPr>
          <a:lstStyle/>
          <a:p>
            <a:r>
              <a:rPr lang="en-US" sz="2800" b="1" dirty="0"/>
              <a:t>Local Markets</a:t>
            </a:r>
          </a:p>
          <a:p>
            <a:endParaRPr lang="en-US" sz="2800" b="1" dirty="0"/>
          </a:p>
          <a:p>
            <a:r>
              <a:rPr lang="en-US" sz="2800" b="1" dirty="0"/>
              <a:t>Energy Co-ops</a:t>
            </a:r>
          </a:p>
          <a:p>
            <a:endParaRPr lang="en-US" sz="2800" b="1" dirty="0"/>
          </a:p>
          <a:p>
            <a:r>
              <a:rPr lang="en-US" sz="2800" b="1" dirty="0"/>
              <a:t>Greenways</a:t>
            </a:r>
          </a:p>
          <a:p>
            <a:endParaRPr lang="en-US" sz="2800" b="1" dirty="0"/>
          </a:p>
          <a:p>
            <a:r>
              <a:rPr lang="en-US" sz="2800" b="1" dirty="0"/>
              <a:t>Work with industry in your communities</a:t>
            </a:r>
          </a:p>
          <a:p>
            <a:endParaRPr lang="en-US" sz="2800" b="1" dirty="0"/>
          </a:p>
          <a:p>
            <a:r>
              <a:rPr lang="en-US" sz="2800" b="1" dirty="0"/>
              <a:t>Such as Supervalu</a:t>
            </a:r>
          </a:p>
          <a:p>
            <a:r>
              <a:rPr lang="en-US" sz="2800" b="1" dirty="0"/>
              <a:t> </a:t>
            </a:r>
          </a:p>
          <a:p>
            <a:endParaRPr lang="en-US" sz="2800" b="1" dirty="0"/>
          </a:p>
          <a:p>
            <a:endParaRPr lang="en-IE" dirty="0"/>
          </a:p>
        </p:txBody>
      </p:sp>
      <p:pic>
        <p:nvPicPr>
          <p:cNvPr id="6" name="Picture 5">
            <a:extLst>
              <a:ext uri="{FF2B5EF4-FFF2-40B4-BE49-F238E27FC236}">
                <a16:creationId xmlns:a16="http://schemas.microsoft.com/office/drawing/2014/main" id="{6352C8C0-4D25-4D0C-B852-1F99A01A2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15" y="4904634"/>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033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D5A8A-587A-4B03-A0C2-0C0BCE11D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54" y="469783"/>
            <a:ext cx="5530146" cy="55301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0C2F388F-CAD0-47D6-BD75-650F1585CA5E}"/>
              </a:ext>
            </a:extLst>
          </p:cNvPr>
          <p:cNvSpPr txBox="1"/>
          <p:nvPr/>
        </p:nvSpPr>
        <p:spPr>
          <a:xfrm>
            <a:off x="6929186" y="566120"/>
            <a:ext cx="4848836" cy="3323987"/>
          </a:xfrm>
          <a:prstGeom prst="rect">
            <a:avLst/>
          </a:prstGeom>
          <a:noFill/>
        </p:spPr>
        <p:txBody>
          <a:bodyPr wrap="square" lIns="91440" tIns="45720" rIns="91440" bIns="45720" rtlCol="0">
            <a:spAutoFit/>
          </a:bodyPr>
          <a:lstStyle/>
          <a:p>
            <a:r>
              <a:rPr lang="en-US" sz="2400" b="1" dirty="0"/>
              <a:t>Look at social inclusion in your area</a:t>
            </a:r>
          </a:p>
          <a:p>
            <a:endParaRPr lang="en-US" sz="2400" b="1" dirty="0"/>
          </a:p>
          <a:p>
            <a:endParaRPr lang="en-US" sz="2400" b="1" dirty="0"/>
          </a:p>
          <a:p>
            <a:r>
              <a:rPr lang="en-US" sz="2400" b="1" dirty="0"/>
              <a:t>Join or start a Befriending initiative</a:t>
            </a:r>
          </a:p>
          <a:p>
            <a:endParaRPr lang="en-US" sz="2400" b="1" dirty="0"/>
          </a:p>
          <a:p>
            <a:endParaRPr lang="en-US" sz="2400" b="1" dirty="0"/>
          </a:p>
          <a:p>
            <a:r>
              <a:rPr lang="en-US" sz="2400" b="1" dirty="0"/>
              <a:t>Local Information points</a:t>
            </a:r>
          </a:p>
          <a:p>
            <a:endParaRPr lang="en-US" sz="2400" b="1" dirty="0"/>
          </a:p>
          <a:p>
            <a:endParaRPr lang="en-IE" b="1" dirty="0"/>
          </a:p>
        </p:txBody>
      </p:sp>
      <p:pic>
        <p:nvPicPr>
          <p:cNvPr id="8" name="Picture 7">
            <a:extLst>
              <a:ext uri="{FF2B5EF4-FFF2-40B4-BE49-F238E27FC236}">
                <a16:creationId xmlns:a16="http://schemas.microsoft.com/office/drawing/2014/main" id="{976DA374-E9C8-43CE-A684-47C5DA694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15" y="4904634"/>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427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80CAC-CAC8-47D5-AB99-84B6521B6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5006">
            <a:off x="636947" y="643469"/>
            <a:ext cx="5571067" cy="557106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1A07A1B-E62B-49F7-8660-8293D7AD3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4396" y="5071136"/>
            <a:ext cx="1719743" cy="148381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F4A00D6-F00C-4838-9238-2EC4E66D8783}"/>
              </a:ext>
            </a:extLst>
          </p:cNvPr>
          <p:cNvSpPr txBox="1"/>
          <p:nvPr/>
        </p:nvSpPr>
        <p:spPr>
          <a:xfrm>
            <a:off x="6878975" y="377936"/>
            <a:ext cx="4815281" cy="3970318"/>
          </a:xfrm>
          <a:prstGeom prst="rect">
            <a:avLst/>
          </a:prstGeom>
          <a:noFill/>
        </p:spPr>
        <p:txBody>
          <a:bodyPr wrap="square" lIns="91440" tIns="45720" rIns="91440" bIns="45720" rtlCol="0">
            <a:spAutoFit/>
          </a:bodyPr>
          <a:lstStyle/>
          <a:p>
            <a:r>
              <a:rPr lang="en-US" sz="2400" b="1" dirty="0"/>
              <a:t>Future-proofing your community</a:t>
            </a:r>
          </a:p>
          <a:p>
            <a:endParaRPr lang="en-US" sz="2400" b="1" dirty="0"/>
          </a:p>
          <a:p>
            <a:r>
              <a:rPr lang="en-US" sz="2400" b="1" dirty="0"/>
              <a:t>Do you have a local Village plan?</a:t>
            </a:r>
          </a:p>
          <a:p>
            <a:endParaRPr lang="en-US" sz="2400" b="1" dirty="0"/>
          </a:p>
          <a:p>
            <a:r>
              <a:rPr lang="en-US" sz="2400" b="1" dirty="0"/>
              <a:t>Develop and protect our Heritage locally</a:t>
            </a:r>
          </a:p>
          <a:p>
            <a:endParaRPr lang="en-US" sz="2400" b="1" dirty="0"/>
          </a:p>
          <a:p>
            <a:r>
              <a:rPr lang="en-US" sz="2400" b="1" dirty="0"/>
              <a:t>Tidy Towns is key for developing a</a:t>
            </a:r>
          </a:p>
          <a:p>
            <a:r>
              <a:rPr lang="en-US" sz="2400" b="1" dirty="0"/>
              <a:t>strong sustainable community</a:t>
            </a:r>
          </a:p>
          <a:p>
            <a:endParaRPr lang="en-US" dirty="0"/>
          </a:p>
          <a:p>
            <a:endParaRPr lang="en-IE" dirty="0"/>
          </a:p>
        </p:txBody>
      </p:sp>
    </p:spTree>
    <p:extLst>
      <p:ext uri="{BB962C8B-B14F-4D97-AF65-F5344CB8AC3E}">
        <p14:creationId xmlns:p14="http://schemas.microsoft.com/office/powerpoint/2010/main" val="424970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E5F0-7035-4372-AB20-21C1A4B8974C}"/>
              </a:ext>
            </a:extLst>
          </p:cNvPr>
          <p:cNvSpPr>
            <a:spLocks noGrp="1"/>
          </p:cNvSpPr>
          <p:nvPr>
            <p:ph type="title"/>
          </p:nvPr>
        </p:nvSpPr>
        <p:spPr>
          <a:xfrm>
            <a:off x="244549" y="2116838"/>
            <a:ext cx="11589488" cy="2619571"/>
          </a:xfrm>
        </p:spPr>
        <p:txBody>
          <a:bodyPr>
            <a:noAutofit/>
          </a:bodyPr>
          <a:lstStyle/>
          <a:p>
            <a:r>
              <a:rPr lang="en-US" sz="4400" dirty="0"/>
              <a:t>Session 5 Topics to include:</a:t>
            </a:r>
            <a:br>
              <a:rPr lang="en-US" sz="4400" dirty="0"/>
            </a:br>
            <a:r>
              <a:rPr lang="en-US" sz="4400" dirty="0"/>
              <a:t>Circular Economy</a:t>
            </a:r>
            <a:br>
              <a:rPr lang="en-US" sz="4400" dirty="0"/>
            </a:br>
            <a:r>
              <a:rPr lang="en-US" sz="4400" dirty="0"/>
              <a:t>UN 2030 Sustainable Development Goals (SDGs) &amp; TT</a:t>
            </a:r>
            <a:br>
              <a:rPr lang="en-US" sz="4400" dirty="0"/>
            </a:br>
            <a:r>
              <a:rPr lang="en-US" sz="4400" dirty="0"/>
              <a:t>TidyTowns Supports in Future</a:t>
            </a:r>
            <a:br>
              <a:rPr lang="en-US" sz="4400" dirty="0"/>
            </a:br>
            <a:r>
              <a:rPr lang="en-US" sz="4400" dirty="0"/>
              <a:t>Measure Actions – collation of data and successes</a:t>
            </a:r>
          </a:p>
        </p:txBody>
      </p:sp>
      <p:sp>
        <p:nvSpPr>
          <p:cNvPr id="3" name="Text Placeholder 2">
            <a:extLst>
              <a:ext uri="{FF2B5EF4-FFF2-40B4-BE49-F238E27FC236}">
                <a16:creationId xmlns:a16="http://schemas.microsoft.com/office/drawing/2014/main" id="{0F79C296-DF98-4290-B5F8-2B65196F2F62}"/>
              </a:ext>
            </a:extLst>
          </p:cNvPr>
          <p:cNvSpPr>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155460473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86D0C6-CDF9-4B01-A763-96EFB2726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5" y="494179"/>
            <a:ext cx="5571067" cy="55710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77B48685-E1CF-4693-A9C0-2546070B3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3537" y="4784447"/>
            <a:ext cx="1734157" cy="155342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963549B-286E-4233-8D42-5881BD62D767}"/>
              </a:ext>
            </a:extLst>
          </p:cNvPr>
          <p:cNvSpPr txBox="1"/>
          <p:nvPr/>
        </p:nvSpPr>
        <p:spPr>
          <a:xfrm>
            <a:off x="6419599" y="629478"/>
            <a:ext cx="5772403" cy="3693319"/>
          </a:xfrm>
          <a:prstGeom prst="rect">
            <a:avLst/>
          </a:prstGeom>
          <a:noFill/>
        </p:spPr>
        <p:txBody>
          <a:bodyPr wrap="square" lIns="91440" tIns="45720" rIns="91440" bIns="45720" rtlCol="0">
            <a:spAutoFit/>
          </a:bodyPr>
          <a:lstStyle/>
          <a:p>
            <a:r>
              <a:rPr lang="en-US" sz="2400" b="1" dirty="0"/>
              <a:t>My Waste </a:t>
            </a:r>
          </a:p>
          <a:p>
            <a:endParaRPr lang="en-US" sz="2400" b="1" dirty="0"/>
          </a:p>
          <a:p>
            <a:r>
              <a:rPr lang="en-US" sz="2400" b="1" dirty="0"/>
              <a:t>Stop Food Waste Programme</a:t>
            </a:r>
          </a:p>
          <a:p>
            <a:endParaRPr lang="en-US" sz="2400" b="1" dirty="0"/>
          </a:p>
          <a:p>
            <a:r>
              <a:rPr lang="en-US" sz="2400" b="1" dirty="0"/>
              <a:t>Environmental Policy -Ditch the disposables </a:t>
            </a:r>
          </a:p>
          <a:p>
            <a:endParaRPr lang="en-US" sz="2400" b="1" dirty="0"/>
          </a:p>
          <a:p>
            <a:r>
              <a:rPr lang="en-US" sz="2400" b="1" dirty="0"/>
              <a:t>Reuse, Recycle, Upcycle</a:t>
            </a:r>
          </a:p>
          <a:p>
            <a:endParaRPr lang="en-US" sz="2400" b="1" dirty="0"/>
          </a:p>
          <a:p>
            <a:r>
              <a:rPr lang="en-US" sz="2400" b="1" dirty="0"/>
              <a:t>Conscientious Consumerism think Local </a:t>
            </a:r>
            <a:endParaRPr lang="en-US" sz="2400" dirty="0"/>
          </a:p>
          <a:p>
            <a:endParaRPr lang="en-IE" dirty="0"/>
          </a:p>
        </p:txBody>
      </p:sp>
    </p:spTree>
    <p:extLst>
      <p:ext uri="{BB962C8B-B14F-4D97-AF65-F5344CB8AC3E}">
        <p14:creationId xmlns:p14="http://schemas.microsoft.com/office/powerpoint/2010/main" val="2566099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1DBBE9-59A8-4C1C-8FAE-7B71A36E60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04753">
            <a:off x="373980" y="409262"/>
            <a:ext cx="5571067" cy="557106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BB58395-29AD-4E28-9CE2-F53FE3D673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532" y="4792122"/>
            <a:ext cx="1658773" cy="16587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8279DABE-D598-48E9-ADED-4F90662AA064}"/>
              </a:ext>
            </a:extLst>
          </p:cNvPr>
          <p:cNvSpPr txBox="1"/>
          <p:nvPr/>
        </p:nvSpPr>
        <p:spPr>
          <a:xfrm>
            <a:off x="6698312" y="1717467"/>
            <a:ext cx="4496499" cy="2954655"/>
          </a:xfrm>
          <a:prstGeom prst="rect">
            <a:avLst/>
          </a:prstGeom>
          <a:noFill/>
        </p:spPr>
        <p:txBody>
          <a:bodyPr wrap="square" lIns="91440" tIns="45720" rIns="91440" bIns="45720" rtlCol="0">
            <a:spAutoFit/>
          </a:bodyPr>
          <a:lstStyle/>
          <a:p>
            <a:r>
              <a:rPr lang="en-US" sz="2400" b="1" dirty="0"/>
              <a:t>Climate Action Plans local impacts</a:t>
            </a:r>
          </a:p>
          <a:p>
            <a:endParaRPr lang="en-US" sz="2400" b="1" dirty="0"/>
          </a:p>
          <a:p>
            <a:r>
              <a:rPr lang="en-US" sz="2400" b="1" dirty="0"/>
              <a:t>Conscious Cup</a:t>
            </a:r>
          </a:p>
          <a:p>
            <a:endParaRPr lang="en-US" sz="2400" b="1" dirty="0"/>
          </a:p>
          <a:p>
            <a:r>
              <a:rPr lang="en-US" sz="2400" b="1" dirty="0"/>
              <a:t>Single Use Plastic free</a:t>
            </a:r>
          </a:p>
          <a:p>
            <a:endParaRPr lang="en-US" sz="2400" b="1" dirty="0"/>
          </a:p>
          <a:p>
            <a:r>
              <a:rPr lang="en-US" sz="2400" b="1" dirty="0"/>
              <a:t>The Future is Local</a:t>
            </a:r>
            <a:endParaRPr lang="en-US" dirty="0"/>
          </a:p>
          <a:p>
            <a:endParaRPr lang="en-IE" dirty="0"/>
          </a:p>
        </p:txBody>
      </p:sp>
    </p:spTree>
    <p:extLst>
      <p:ext uri="{BB962C8B-B14F-4D97-AF65-F5344CB8AC3E}">
        <p14:creationId xmlns:p14="http://schemas.microsoft.com/office/powerpoint/2010/main" val="385258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 name="Rectangle 1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3" name="Picture 2">
            <a:extLst>
              <a:ext uri="{FF2B5EF4-FFF2-40B4-BE49-F238E27FC236}">
                <a16:creationId xmlns:a16="http://schemas.microsoft.com/office/drawing/2014/main" id="{50A91BBD-B8F6-491A-BA43-96C9D0D47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54" y="942219"/>
            <a:ext cx="4973562" cy="4973562"/>
          </a:xfrm>
          <a:prstGeom prst="rect">
            <a:avLst/>
          </a:prstGeom>
        </p:spPr>
      </p:pic>
      <p:sp>
        <p:nvSpPr>
          <p:cNvPr id="7" name="TextBox 6">
            <a:extLst>
              <a:ext uri="{FF2B5EF4-FFF2-40B4-BE49-F238E27FC236}">
                <a16:creationId xmlns:a16="http://schemas.microsoft.com/office/drawing/2014/main" id="{DD816C3B-0BE4-4314-B325-2344B1D2E2B8}"/>
              </a:ext>
            </a:extLst>
          </p:cNvPr>
          <p:cNvSpPr txBox="1"/>
          <p:nvPr/>
        </p:nvSpPr>
        <p:spPr>
          <a:xfrm>
            <a:off x="6401913" y="2340530"/>
            <a:ext cx="4973561" cy="1846659"/>
          </a:xfrm>
          <a:prstGeom prst="rect">
            <a:avLst/>
          </a:prstGeom>
          <a:noFill/>
        </p:spPr>
        <p:txBody>
          <a:bodyPr wrap="square" lIns="91440" tIns="45720" rIns="91440" bIns="45720" rtlCol="0">
            <a:spAutoFit/>
          </a:bodyPr>
          <a:lstStyle/>
          <a:p>
            <a:r>
              <a:rPr lang="en-US" sz="2400" b="1" dirty="0"/>
              <a:t>Save the fishes!!</a:t>
            </a:r>
          </a:p>
          <a:p>
            <a:endParaRPr lang="en-US" sz="2400" b="1" dirty="0"/>
          </a:p>
          <a:p>
            <a:r>
              <a:rPr lang="en-US" sz="2400" b="1" dirty="0"/>
              <a:t>Pollution free rivers, protect the waterways.</a:t>
            </a:r>
            <a:endParaRPr lang="en-US" dirty="0"/>
          </a:p>
          <a:p>
            <a:endParaRPr lang="en-IE" dirty="0"/>
          </a:p>
        </p:txBody>
      </p:sp>
      <p:pic>
        <p:nvPicPr>
          <p:cNvPr id="10" name="Picture 9">
            <a:extLst>
              <a:ext uri="{FF2B5EF4-FFF2-40B4-BE49-F238E27FC236}">
                <a16:creationId xmlns:a16="http://schemas.microsoft.com/office/drawing/2014/main" id="{458BB307-0E85-41C3-9883-E05F15C13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250" y="4391450"/>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6468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1797ED-3CF6-454F-9AEC-15E851DFB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67" y="494179"/>
            <a:ext cx="5571067" cy="5571067"/>
          </a:xfrm>
          <a:prstGeom prst="rect">
            <a:avLst/>
          </a:prstGeom>
        </p:spPr>
      </p:pic>
      <p:pic>
        <p:nvPicPr>
          <p:cNvPr id="7" name="Picture 6">
            <a:extLst>
              <a:ext uri="{FF2B5EF4-FFF2-40B4-BE49-F238E27FC236}">
                <a16:creationId xmlns:a16="http://schemas.microsoft.com/office/drawing/2014/main" id="{2062034C-5D55-47D4-9560-454AD580F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615" y="4904634"/>
            <a:ext cx="1714882" cy="171488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EEDFC29-655E-4899-B929-B64C2B1B48A3}"/>
              </a:ext>
            </a:extLst>
          </p:cNvPr>
          <p:cNvSpPr txBox="1"/>
          <p:nvPr/>
        </p:nvSpPr>
        <p:spPr>
          <a:xfrm>
            <a:off x="6266579" y="1767009"/>
            <a:ext cx="4496499" cy="3323987"/>
          </a:xfrm>
          <a:prstGeom prst="rect">
            <a:avLst/>
          </a:prstGeom>
          <a:noFill/>
        </p:spPr>
        <p:txBody>
          <a:bodyPr wrap="square" lIns="91440" tIns="45720" rIns="91440" bIns="45720" rtlCol="0">
            <a:spAutoFit/>
          </a:bodyPr>
          <a:lstStyle/>
          <a:p>
            <a:r>
              <a:rPr lang="en-US" sz="2400" b="1" dirty="0"/>
              <a:t>Annuals vs. Perennials</a:t>
            </a:r>
          </a:p>
          <a:p>
            <a:endParaRPr lang="en-US" sz="2400" b="1" dirty="0"/>
          </a:p>
          <a:p>
            <a:r>
              <a:rPr lang="en-US" sz="2400" b="1" dirty="0"/>
              <a:t>Plant a Tree</a:t>
            </a:r>
          </a:p>
          <a:p>
            <a:endParaRPr lang="en-US" sz="2400" b="1" dirty="0"/>
          </a:p>
          <a:p>
            <a:r>
              <a:rPr lang="en-US" sz="2400" b="1" dirty="0">
                <a:solidFill>
                  <a:schemeClr val="tx1">
                    <a:lumMod val="95000"/>
                    <a:lumOff val="5000"/>
                  </a:schemeClr>
                </a:solidFill>
              </a:rPr>
              <a:t>Traditional Skills workshops</a:t>
            </a:r>
          </a:p>
          <a:p>
            <a:endParaRPr lang="en-US" sz="2400" b="1" dirty="0">
              <a:solidFill>
                <a:schemeClr val="tx1">
                  <a:lumMod val="95000"/>
                  <a:lumOff val="5000"/>
                </a:schemeClr>
              </a:solidFill>
            </a:endParaRPr>
          </a:p>
          <a:p>
            <a:r>
              <a:rPr lang="en-US" sz="2400" b="1" dirty="0">
                <a:solidFill>
                  <a:schemeClr val="tx1">
                    <a:lumMod val="95000"/>
                    <a:lumOff val="5000"/>
                  </a:schemeClr>
                </a:solidFill>
              </a:rPr>
              <a:t>Think Native- what do you know about your local habitat?</a:t>
            </a:r>
          </a:p>
          <a:p>
            <a:endParaRPr lang="en-IE" dirty="0"/>
          </a:p>
        </p:txBody>
      </p:sp>
    </p:spTree>
    <p:extLst>
      <p:ext uri="{BB962C8B-B14F-4D97-AF65-F5344CB8AC3E}">
        <p14:creationId xmlns:p14="http://schemas.microsoft.com/office/powerpoint/2010/main" val="22812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 name="Rectangle 1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3" name="Picture 2">
            <a:extLst>
              <a:ext uri="{FF2B5EF4-FFF2-40B4-BE49-F238E27FC236}">
                <a16:creationId xmlns:a16="http://schemas.microsoft.com/office/drawing/2014/main" id="{5D0F9899-4F70-4129-B313-DCAC06E39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226" y="830252"/>
            <a:ext cx="5197496" cy="5197496"/>
          </a:xfrm>
          <a:prstGeom prst="rect">
            <a:avLst/>
          </a:prstGeom>
        </p:spPr>
      </p:pic>
      <p:sp>
        <p:nvSpPr>
          <p:cNvPr id="7" name="TextBox 6">
            <a:extLst>
              <a:ext uri="{FF2B5EF4-FFF2-40B4-BE49-F238E27FC236}">
                <a16:creationId xmlns:a16="http://schemas.microsoft.com/office/drawing/2014/main" id="{C18CFE11-A0C5-46C3-9098-F8ACD1CB7F4E}"/>
              </a:ext>
            </a:extLst>
          </p:cNvPr>
          <p:cNvSpPr txBox="1"/>
          <p:nvPr/>
        </p:nvSpPr>
        <p:spPr>
          <a:xfrm>
            <a:off x="6878975" y="2340530"/>
            <a:ext cx="4496499" cy="1015663"/>
          </a:xfrm>
          <a:prstGeom prst="rect">
            <a:avLst/>
          </a:prstGeom>
          <a:noFill/>
        </p:spPr>
        <p:txBody>
          <a:bodyPr wrap="square" lIns="91440" tIns="45720" rIns="91440" bIns="45720" rtlCol="0">
            <a:spAutoFit/>
          </a:bodyPr>
          <a:lstStyle/>
          <a:p>
            <a:endParaRPr lang="en-US" sz="2400" b="1" dirty="0"/>
          </a:p>
          <a:p>
            <a:endParaRPr lang="en-US" dirty="0"/>
          </a:p>
          <a:p>
            <a:endParaRPr lang="en-IE" dirty="0"/>
          </a:p>
        </p:txBody>
      </p:sp>
      <p:sp>
        <p:nvSpPr>
          <p:cNvPr id="2" name="TextBox 1">
            <a:extLst>
              <a:ext uri="{FF2B5EF4-FFF2-40B4-BE49-F238E27FC236}">
                <a16:creationId xmlns:a16="http://schemas.microsoft.com/office/drawing/2014/main" id="{E682AD32-37B8-410E-AE9D-C9E663AE9569}"/>
              </a:ext>
            </a:extLst>
          </p:cNvPr>
          <p:cNvSpPr txBox="1"/>
          <p:nvPr/>
        </p:nvSpPr>
        <p:spPr>
          <a:xfrm>
            <a:off x="6555179" y="1878862"/>
            <a:ext cx="3598877" cy="2308324"/>
          </a:xfrm>
          <a:prstGeom prst="rect">
            <a:avLst/>
          </a:prstGeom>
          <a:noFill/>
        </p:spPr>
        <p:txBody>
          <a:bodyPr wrap="square" lIns="91440" tIns="45720" rIns="91440" bIns="45720" rtlCol="0">
            <a:spAutoFit/>
          </a:bodyPr>
          <a:lstStyle/>
          <a:p>
            <a:r>
              <a:rPr lang="en-US" sz="2400" b="1" dirty="0">
                <a:solidFill>
                  <a:schemeClr val="tx1">
                    <a:lumMod val="95000"/>
                    <a:lumOff val="5000"/>
                  </a:schemeClr>
                </a:solidFill>
              </a:rPr>
              <a:t>Local Communities are the experts</a:t>
            </a:r>
          </a:p>
          <a:p>
            <a:endParaRPr lang="en-US" sz="2400" b="1" dirty="0">
              <a:solidFill>
                <a:schemeClr val="tx1">
                  <a:lumMod val="95000"/>
                  <a:lumOff val="5000"/>
                </a:schemeClr>
              </a:solidFill>
            </a:endParaRPr>
          </a:p>
          <a:p>
            <a:r>
              <a:rPr lang="en-US" sz="2400" b="1" dirty="0">
                <a:solidFill>
                  <a:schemeClr val="tx1">
                    <a:lumMod val="95000"/>
                    <a:lumOff val="5000"/>
                  </a:schemeClr>
                </a:solidFill>
              </a:rPr>
              <a:t>Comhairle Na nÓg</a:t>
            </a:r>
          </a:p>
          <a:p>
            <a:endParaRPr lang="en-US" sz="2400" b="1" dirty="0">
              <a:solidFill>
                <a:schemeClr val="tx1">
                  <a:lumMod val="95000"/>
                  <a:lumOff val="5000"/>
                </a:schemeClr>
              </a:solidFill>
            </a:endParaRPr>
          </a:p>
          <a:p>
            <a:r>
              <a:rPr lang="en-US" sz="2400" b="1" dirty="0">
                <a:solidFill>
                  <a:schemeClr val="tx1">
                    <a:lumMod val="95000"/>
                    <a:lumOff val="5000"/>
                  </a:schemeClr>
                </a:solidFill>
              </a:rPr>
              <a:t>Local Groups </a:t>
            </a:r>
            <a:endParaRPr lang="en-IE" sz="2400" b="1" dirty="0">
              <a:solidFill>
                <a:schemeClr val="tx1">
                  <a:lumMod val="95000"/>
                  <a:lumOff val="5000"/>
                </a:schemeClr>
              </a:solidFill>
            </a:endParaRPr>
          </a:p>
        </p:txBody>
      </p:sp>
      <p:pic>
        <p:nvPicPr>
          <p:cNvPr id="10" name="Picture 9">
            <a:extLst>
              <a:ext uri="{FF2B5EF4-FFF2-40B4-BE49-F238E27FC236}">
                <a16:creationId xmlns:a16="http://schemas.microsoft.com/office/drawing/2014/main" id="{5B4F0E1E-B37C-4922-A47A-B92B00CA3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393" y="4359215"/>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038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6B80D5-F752-4B44-8723-561C82B14E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332" y="643469"/>
            <a:ext cx="5571067" cy="5571067"/>
          </a:xfrm>
          <a:prstGeom prst="rect">
            <a:avLst/>
          </a:prstGeom>
        </p:spPr>
      </p:pic>
      <p:sp>
        <p:nvSpPr>
          <p:cNvPr id="5" name="TextBox 4">
            <a:extLst>
              <a:ext uri="{FF2B5EF4-FFF2-40B4-BE49-F238E27FC236}">
                <a16:creationId xmlns:a16="http://schemas.microsoft.com/office/drawing/2014/main" id="{00E52822-6A1B-452C-9EC0-D7BBE7AD929A}"/>
              </a:ext>
            </a:extLst>
          </p:cNvPr>
          <p:cNvSpPr txBox="1"/>
          <p:nvPr/>
        </p:nvSpPr>
        <p:spPr>
          <a:xfrm>
            <a:off x="6454550" y="2558642"/>
            <a:ext cx="5394121" cy="3231654"/>
          </a:xfrm>
          <a:prstGeom prst="rect">
            <a:avLst/>
          </a:prstGeom>
          <a:noFill/>
        </p:spPr>
        <p:txBody>
          <a:bodyPr wrap="square" lIns="91440" tIns="45720" rIns="91440" bIns="45720" rtlCol="0">
            <a:spAutoFit/>
          </a:bodyPr>
          <a:lstStyle/>
          <a:p>
            <a:r>
              <a:rPr lang="en-US" sz="2400" b="1" dirty="0"/>
              <a:t>This is all of you talking to everyone else:</a:t>
            </a:r>
          </a:p>
          <a:p>
            <a:pPr marL="342900" indent="-342900">
              <a:buFont typeface="Arial" panose="020B0604020202020204" pitchFamily="34" charset="0"/>
              <a:buChar char="•"/>
            </a:pPr>
            <a:r>
              <a:rPr lang="en-US" sz="2400" b="1" dirty="0"/>
              <a:t>Social</a:t>
            </a:r>
          </a:p>
          <a:p>
            <a:pPr marL="342900" indent="-342900">
              <a:buFont typeface="Arial" panose="020B0604020202020204" pitchFamily="34" charset="0"/>
              <a:buChar char="•"/>
            </a:pPr>
            <a:r>
              <a:rPr lang="en-US" sz="2400" b="1" dirty="0"/>
              <a:t>Environmental</a:t>
            </a:r>
          </a:p>
          <a:p>
            <a:pPr marL="342900" indent="-342900">
              <a:buFont typeface="Arial" panose="020B0604020202020204" pitchFamily="34" charset="0"/>
              <a:buChar char="•"/>
            </a:pPr>
            <a:r>
              <a:rPr lang="en-US" sz="2400" b="1" dirty="0"/>
              <a:t>Economic</a:t>
            </a:r>
          </a:p>
          <a:p>
            <a:pPr marL="342900" indent="-342900">
              <a:buFont typeface="Arial" panose="020B0604020202020204" pitchFamily="34" charset="0"/>
              <a:buChar char="•"/>
            </a:pPr>
            <a:r>
              <a:rPr lang="en-US" sz="2400" b="1" dirty="0"/>
              <a:t>Tidy Towns Communities can be a centre piece of Partnership for the Goals</a:t>
            </a:r>
          </a:p>
          <a:p>
            <a:endParaRPr lang="en-US" dirty="0"/>
          </a:p>
          <a:p>
            <a:endParaRPr lang="en-IE" dirty="0"/>
          </a:p>
        </p:txBody>
      </p:sp>
      <p:pic>
        <p:nvPicPr>
          <p:cNvPr id="6" name="Picture 5">
            <a:extLst>
              <a:ext uri="{FF2B5EF4-FFF2-40B4-BE49-F238E27FC236}">
                <a16:creationId xmlns:a16="http://schemas.microsoft.com/office/drawing/2014/main" id="{FDFF8FB5-19B6-4C75-96A6-3A376DDF6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7110" y="4932855"/>
            <a:ext cx="1714882" cy="171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2966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7078-0D80-4432-975C-D7D4CAA24709}"/>
              </a:ext>
            </a:extLst>
          </p:cNvPr>
          <p:cNvSpPr>
            <a:spLocks noGrp="1"/>
          </p:cNvSpPr>
          <p:nvPr>
            <p:ph type="title"/>
          </p:nvPr>
        </p:nvSpPr>
        <p:spPr/>
        <p:txBody>
          <a:bodyPr/>
          <a:lstStyle/>
          <a:p>
            <a:r>
              <a:rPr lang="en-GB" dirty="0"/>
              <a:t>SDG Mobile Phone Apps</a:t>
            </a:r>
            <a:endParaRPr lang="en-US" dirty="0"/>
          </a:p>
        </p:txBody>
      </p:sp>
      <p:sp>
        <p:nvSpPr>
          <p:cNvPr id="6" name="Text Placeholder 5">
            <a:extLst>
              <a:ext uri="{FF2B5EF4-FFF2-40B4-BE49-F238E27FC236}">
                <a16:creationId xmlns:a16="http://schemas.microsoft.com/office/drawing/2014/main" id="{3CA81794-AD7E-4B1E-9B4D-DDE6D5F1FCBD}"/>
              </a:ext>
            </a:extLst>
          </p:cNvPr>
          <p:cNvSpPr>
            <a:spLocks noGrp="1"/>
          </p:cNvSpPr>
          <p:nvPr>
            <p:ph type="body" idx="1"/>
          </p:nvPr>
        </p:nvSpPr>
        <p:spPr>
          <a:xfrm>
            <a:off x="768864" y="1305983"/>
            <a:ext cx="5157787" cy="823912"/>
          </a:xfrm>
        </p:spPr>
        <p:txBody>
          <a:bodyPr>
            <a:normAutofit fontScale="92500"/>
          </a:bodyPr>
          <a:lstStyle/>
          <a:p>
            <a:r>
              <a:rPr lang="en-GB" dirty="0"/>
              <a:t>Concept good -  not updated since covid.</a:t>
            </a:r>
            <a:endParaRPr lang="en-US" dirty="0"/>
          </a:p>
        </p:txBody>
      </p:sp>
      <p:pic>
        <p:nvPicPr>
          <p:cNvPr id="5" name="Content Placeholder 4">
            <a:extLst>
              <a:ext uri="{FF2B5EF4-FFF2-40B4-BE49-F238E27FC236}">
                <a16:creationId xmlns:a16="http://schemas.microsoft.com/office/drawing/2014/main" id="{39FB546C-9518-43CC-95E6-C2F622EB1639}"/>
              </a:ext>
            </a:extLst>
          </p:cNvPr>
          <p:cNvPicPr>
            <a:picLocks noGrp="1" noChangeAspect="1"/>
          </p:cNvPicPr>
          <p:nvPr>
            <p:ph sz="half" idx="2"/>
          </p:nvPr>
        </p:nvPicPr>
        <p:blipFill rotWithShape="1">
          <a:blip r:embed="rId2"/>
          <a:srcRect l="20413" t="25126" r="32586" b="4510"/>
          <a:stretch/>
        </p:blipFill>
        <p:spPr>
          <a:xfrm>
            <a:off x="743463" y="2360191"/>
            <a:ext cx="4632475" cy="3901028"/>
          </a:xfrm>
        </p:spPr>
      </p:pic>
      <p:sp>
        <p:nvSpPr>
          <p:cNvPr id="7" name="Text Placeholder 6">
            <a:extLst>
              <a:ext uri="{FF2B5EF4-FFF2-40B4-BE49-F238E27FC236}">
                <a16:creationId xmlns:a16="http://schemas.microsoft.com/office/drawing/2014/main" id="{2AA5BE76-E6F3-44A6-9145-92C315C712EC}"/>
              </a:ext>
            </a:extLst>
          </p:cNvPr>
          <p:cNvSpPr>
            <a:spLocks noGrp="1"/>
          </p:cNvSpPr>
          <p:nvPr>
            <p:ph type="body" sz="quarter" idx="3"/>
          </p:nvPr>
        </p:nvSpPr>
        <p:spPr>
          <a:xfrm>
            <a:off x="6096000" y="1690691"/>
            <a:ext cx="5183188" cy="823912"/>
          </a:xfrm>
        </p:spPr>
        <p:txBody>
          <a:bodyPr>
            <a:normAutofit fontScale="92500"/>
          </a:bodyPr>
          <a:lstStyle/>
          <a:p>
            <a:r>
              <a:rPr lang="en-GB" dirty="0"/>
              <a:t>Important to track collectively your actions – great for the county – watch this space.  </a:t>
            </a:r>
            <a:endParaRPr lang="en-US" dirty="0"/>
          </a:p>
          <a:p>
            <a:endParaRPr lang="en-US" dirty="0"/>
          </a:p>
        </p:txBody>
      </p:sp>
      <p:sp>
        <p:nvSpPr>
          <p:cNvPr id="8" name="Content Placeholder 7">
            <a:extLst>
              <a:ext uri="{FF2B5EF4-FFF2-40B4-BE49-F238E27FC236}">
                <a16:creationId xmlns:a16="http://schemas.microsoft.com/office/drawing/2014/main" id="{734F0AAE-FC25-4529-801F-4CF8EA50E4D2}"/>
              </a:ext>
            </a:extLst>
          </p:cNvPr>
          <p:cNvSpPr>
            <a:spLocks noGrp="1"/>
          </p:cNvSpPr>
          <p:nvPr>
            <p:ph sz="quarter" idx="4"/>
          </p:nvPr>
        </p:nvSpPr>
        <p:spPr>
          <a:xfrm>
            <a:off x="6265349" y="2501104"/>
            <a:ext cx="5183188" cy="3684588"/>
          </a:xfrm>
        </p:spPr>
        <p:txBody>
          <a:bodyPr/>
          <a:lstStyle/>
          <a:p>
            <a:r>
              <a:rPr lang="en-GB" dirty="0"/>
              <a:t> </a:t>
            </a:r>
            <a:endParaRPr lang="en-US" dirty="0"/>
          </a:p>
        </p:txBody>
      </p:sp>
      <p:pic>
        <p:nvPicPr>
          <p:cNvPr id="10" name="Picture 9">
            <a:extLst>
              <a:ext uri="{FF2B5EF4-FFF2-40B4-BE49-F238E27FC236}">
                <a16:creationId xmlns:a16="http://schemas.microsoft.com/office/drawing/2014/main" id="{B48B1E95-A826-4D78-A853-7A9D880B6505}"/>
              </a:ext>
            </a:extLst>
          </p:cNvPr>
          <p:cNvPicPr>
            <a:picLocks noChangeAspect="1"/>
          </p:cNvPicPr>
          <p:nvPr/>
        </p:nvPicPr>
        <p:blipFill rotWithShape="1">
          <a:blip r:embed="rId3"/>
          <a:srcRect l="21715" t="27752" r="41395" b="11008"/>
          <a:stretch/>
        </p:blipFill>
        <p:spPr>
          <a:xfrm>
            <a:off x="6096000" y="2360191"/>
            <a:ext cx="4497572" cy="4199860"/>
          </a:xfrm>
          <a:prstGeom prst="rect">
            <a:avLst/>
          </a:prstGeom>
        </p:spPr>
      </p:pic>
    </p:spTree>
    <p:extLst>
      <p:ext uri="{BB962C8B-B14F-4D97-AF65-F5344CB8AC3E}">
        <p14:creationId xmlns:p14="http://schemas.microsoft.com/office/powerpoint/2010/main" val="3039083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266FF-5392-4EB7-B027-9102D9FCF500}"/>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3445" b="7858"/>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6EE66BD-D83C-4D6B-A16A-2069CCB92C0F}"/>
              </a:ext>
            </a:extLst>
          </p:cNvPr>
          <p:cNvSpPr>
            <a:spLocks noGrp="1"/>
          </p:cNvSpPr>
          <p:nvPr>
            <p:ph type="title"/>
          </p:nvPr>
        </p:nvSpPr>
        <p:spPr>
          <a:xfrm>
            <a:off x="668867" y="1678669"/>
            <a:ext cx="4088190" cy="2369093"/>
          </a:xfrm>
        </p:spPr>
        <p:txBody>
          <a:bodyPr vert="horz" lIns="91440" tIns="45720" rIns="91440" bIns="45720" rtlCol="0" anchor="b">
            <a:normAutofit fontScale="90000"/>
          </a:bodyPr>
          <a:lstStyle/>
          <a:p>
            <a:pPr algn="ctr"/>
            <a:r>
              <a:rPr lang="en-US" sz="8000" dirty="0"/>
              <a:t>SDG</a:t>
            </a:r>
            <a:br>
              <a:rPr lang="en-US" sz="4800" dirty="0"/>
            </a:br>
            <a:r>
              <a:rPr lang="en-US" sz="4800" dirty="0"/>
              <a:t>Linking the SDGs to TidyTowns </a:t>
            </a:r>
            <a:br>
              <a:rPr lang="en-US" sz="4800" dirty="0"/>
            </a:br>
            <a:r>
              <a:rPr lang="en-US" sz="4800" dirty="0"/>
              <a:t>actions</a:t>
            </a:r>
          </a:p>
        </p:txBody>
      </p:sp>
    </p:spTree>
    <p:extLst>
      <p:ext uri="{BB962C8B-B14F-4D97-AF65-F5344CB8AC3E}">
        <p14:creationId xmlns:p14="http://schemas.microsoft.com/office/powerpoint/2010/main" val="3307366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835137-BCB2-4052-B3B1-7DA17D25A579}"/>
              </a:ext>
            </a:extLst>
          </p:cNvPr>
          <p:cNvPicPr>
            <a:picLocks noGrp="1" noChangeAspect="1"/>
          </p:cNvPicPr>
          <p:nvPr>
            <p:ph idx="1"/>
          </p:nvPr>
        </p:nvPicPr>
        <p:blipFill rotWithShape="1">
          <a:blip r:embed="rId2"/>
          <a:srcRect l="23878" t="22384" r="22565" b="10681"/>
          <a:stretch/>
        </p:blipFill>
        <p:spPr>
          <a:xfrm>
            <a:off x="1270000" y="460413"/>
            <a:ext cx="9652000" cy="6785334"/>
          </a:xfrm>
        </p:spPr>
      </p:pic>
      <p:sp>
        <p:nvSpPr>
          <p:cNvPr id="2" name="Title 1">
            <a:extLst>
              <a:ext uri="{FF2B5EF4-FFF2-40B4-BE49-F238E27FC236}">
                <a16:creationId xmlns:a16="http://schemas.microsoft.com/office/drawing/2014/main" id="{22A6A1DD-0A30-4139-BC05-36F33B3DC601}"/>
              </a:ext>
            </a:extLst>
          </p:cNvPr>
          <p:cNvSpPr>
            <a:spLocks noGrp="1"/>
          </p:cNvSpPr>
          <p:nvPr>
            <p:ph type="title"/>
          </p:nvPr>
        </p:nvSpPr>
        <p:spPr>
          <a:xfrm>
            <a:off x="801511" y="-3706"/>
            <a:ext cx="11128022" cy="1325563"/>
          </a:xfrm>
        </p:spPr>
        <p:txBody>
          <a:bodyPr/>
          <a:lstStyle/>
          <a:p>
            <a:r>
              <a:rPr lang="en-GB" dirty="0"/>
              <a:t>Summary LTP on A3– sorted by category &amp; year. </a:t>
            </a:r>
            <a:endParaRPr lang="en-US" dirty="0"/>
          </a:p>
        </p:txBody>
      </p:sp>
    </p:spTree>
    <p:extLst>
      <p:ext uri="{BB962C8B-B14F-4D97-AF65-F5344CB8AC3E}">
        <p14:creationId xmlns:p14="http://schemas.microsoft.com/office/powerpoint/2010/main" val="283404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2370-91D2-4596-9AF3-FF1180F8DB23}"/>
              </a:ext>
            </a:extLst>
          </p:cNvPr>
          <p:cNvSpPr>
            <a:spLocks noGrp="1"/>
          </p:cNvSpPr>
          <p:nvPr>
            <p:ph type="title"/>
          </p:nvPr>
        </p:nvSpPr>
        <p:spPr/>
        <p:txBody>
          <a:bodyPr/>
          <a:lstStyle/>
          <a:p>
            <a:r>
              <a:rPr lang="en-GB" dirty="0"/>
              <a:t>Linking Plan to SDGs</a:t>
            </a:r>
            <a:endParaRPr lang="en-US" dirty="0"/>
          </a:p>
        </p:txBody>
      </p:sp>
      <p:sp>
        <p:nvSpPr>
          <p:cNvPr id="7" name="Content Placeholder 6">
            <a:extLst>
              <a:ext uri="{FF2B5EF4-FFF2-40B4-BE49-F238E27FC236}">
                <a16:creationId xmlns:a16="http://schemas.microsoft.com/office/drawing/2014/main" id="{E1BC86D6-BAD6-4A6B-B614-FE78585F089B}"/>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1568B73F-AADE-4D00-914B-C984618B7974}"/>
              </a:ext>
            </a:extLst>
          </p:cNvPr>
          <p:cNvPicPr>
            <a:picLocks noChangeAspect="1"/>
          </p:cNvPicPr>
          <p:nvPr/>
        </p:nvPicPr>
        <p:blipFill rotWithShape="1">
          <a:blip r:embed="rId2"/>
          <a:srcRect l="2180" t="24652" r="18285" b="9931"/>
          <a:stretch/>
        </p:blipFill>
        <p:spPr>
          <a:xfrm>
            <a:off x="265814" y="1690690"/>
            <a:ext cx="11227981" cy="5194632"/>
          </a:xfrm>
          <a:prstGeom prst="rect">
            <a:avLst/>
          </a:prstGeom>
        </p:spPr>
      </p:pic>
    </p:spTree>
    <p:extLst>
      <p:ext uri="{BB962C8B-B14F-4D97-AF65-F5344CB8AC3E}">
        <p14:creationId xmlns:p14="http://schemas.microsoft.com/office/powerpoint/2010/main" val="275712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B865-340D-4801-BC62-ACF397502580}"/>
              </a:ext>
            </a:extLst>
          </p:cNvPr>
          <p:cNvSpPr>
            <a:spLocks noGrp="1"/>
          </p:cNvSpPr>
          <p:nvPr>
            <p:ph type="ctrTitle"/>
          </p:nvPr>
        </p:nvSpPr>
        <p:spPr/>
        <p:txBody>
          <a:bodyPr/>
          <a:lstStyle/>
          <a:p>
            <a:r>
              <a:rPr lang="en-GB" dirty="0">
                <a:solidFill>
                  <a:schemeClr val="accent6">
                    <a:lumMod val="75000"/>
                  </a:schemeClr>
                </a:solidFill>
              </a:rPr>
              <a:t>Buzzwords for Communities:</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D19B93B0-266F-46F7-AB3C-E5514A4982B3}"/>
              </a:ext>
            </a:extLst>
          </p:cNvPr>
          <p:cNvSpPr>
            <a:spLocks noGrp="1"/>
          </p:cNvSpPr>
          <p:nvPr>
            <p:ph type="subTitle" idx="1"/>
          </p:nvPr>
        </p:nvSpPr>
        <p:spPr/>
        <p:txBody>
          <a:bodyPr>
            <a:normAutofit/>
          </a:bodyPr>
          <a:lstStyle/>
          <a:p>
            <a:r>
              <a:rPr lang="en-GB" sz="3200" dirty="0">
                <a:solidFill>
                  <a:schemeClr val="accent6">
                    <a:lumMod val="75000"/>
                  </a:schemeClr>
                </a:solidFill>
              </a:rPr>
              <a:t>Sustainable Development Goals</a:t>
            </a:r>
          </a:p>
          <a:p>
            <a:r>
              <a:rPr lang="en-GB" sz="3200" dirty="0">
                <a:solidFill>
                  <a:schemeClr val="accent6">
                    <a:lumMod val="75000"/>
                  </a:schemeClr>
                </a:solidFill>
              </a:rPr>
              <a:t>Circular Economy</a:t>
            </a:r>
            <a:endParaRPr lang="en-US" sz="3200" dirty="0">
              <a:solidFill>
                <a:schemeClr val="accent6">
                  <a:lumMod val="75000"/>
                </a:schemeClr>
              </a:solidFill>
            </a:endParaRPr>
          </a:p>
        </p:txBody>
      </p:sp>
    </p:spTree>
    <p:extLst>
      <p:ext uri="{BB962C8B-B14F-4D97-AF65-F5344CB8AC3E}">
        <p14:creationId xmlns:p14="http://schemas.microsoft.com/office/powerpoint/2010/main" val="3105268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CEDB-0DDE-4467-80D3-3138984E6EE5}"/>
              </a:ext>
            </a:extLst>
          </p:cNvPr>
          <p:cNvSpPr>
            <a:spLocks noGrp="1"/>
          </p:cNvSpPr>
          <p:nvPr>
            <p:ph type="title"/>
          </p:nvPr>
        </p:nvSpPr>
        <p:spPr/>
        <p:txBody>
          <a:bodyPr/>
          <a:lstStyle/>
          <a:p>
            <a:r>
              <a:rPr lang="en-GB" dirty="0"/>
              <a:t>Actions on working Foroige:</a:t>
            </a:r>
            <a:endParaRPr lang="en-US" dirty="0"/>
          </a:p>
        </p:txBody>
      </p:sp>
      <p:pic>
        <p:nvPicPr>
          <p:cNvPr id="4" name="Content Placeholder 3">
            <a:extLst>
              <a:ext uri="{FF2B5EF4-FFF2-40B4-BE49-F238E27FC236}">
                <a16:creationId xmlns:a16="http://schemas.microsoft.com/office/drawing/2014/main" id="{4EE154B1-48A2-4045-9C4B-24587DC5721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97068">
            <a:off x="9326812" y="736778"/>
            <a:ext cx="2192347" cy="219234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 name="Table 5">
            <a:extLst>
              <a:ext uri="{FF2B5EF4-FFF2-40B4-BE49-F238E27FC236}">
                <a16:creationId xmlns:a16="http://schemas.microsoft.com/office/drawing/2014/main" id="{AD36EEF7-1C2E-453A-BCB7-D114F479AAF6}"/>
              </a:ext>
            </a:extLst>
          </p:cNvPr>
          <p:cNvGraphicFramePr>
            <a:graphicFrameLocks noGrp="1"/>
          </p:cNvGraphicFramePr>
          <p:nvPr>
            <p:extLst>
              <p:ext uri="{D42A27DB-BD31-4B8C-83A1-F6EECF244321}">
                <p14:modId xmlns:p14="http://schemas.microsoft.com/office/powerpoint/2010/main" val="2210994731"/>
              </p:ext>
            </p:extLst>
          </p:nvPr>
        </p:nvGraphicFramePr>
        <p:xfrm>
          <a:off x="500460" y="3019643"/>
          <a:ext cx="8537214" cy="3094674"/>
        </p:xfrm>
        <a:graphic>
          <a:graphicData uri="http://schemas.openxmlformats.org/drawingml/2006/table">
            <a:tbl>
              <a:tblPr>
                <a:tableStyleId>{5C22544A-7EE6-4342-B048-85BDC9FD1C3A}</a:tableStyleId>
              </a:tblPr>
              <a:tblGrid>
                <a:gridCol w="3058859">
                  <a:extLst>
                    <a:ext uri="{9D8B030D-6E8A-4147-A177-3AD203B41FA5}">
                      <a16:colId xmlns:a16="http://schemas.microsoft.com/office/drawing/2014/main" val="3936274896"/>
                    </a:ext>
                  </a:extLst>
                </a:gridCol>
                <a:gridCol w="2638225">
                  <a:extLst>
                    <a:ext uri="{9D8B030D-6E8A-4147-A177-3AD203B41FA5}">
                      <a16:colId xmlns:a16="http://schemas.microsoft.com/office/drawing/2014/main" val="292064493"/>
                    </a:ext>
                  </a:extLst>
                </a:gridCol>
                <a:gridCol w="2840130">
                  <a:extLst>
                    <a:ext uri="{9D8B030D-6E8A-4147-A177-3AD203B41FA5}">
                      <a16:colId xmlns:a16="http://schemas.microsoft.com/office/drawing/2014/main" val="3744570391"/>
                    </a:ext>
                  </a:extLst>
                </a:gridCol>
              </a:tblGrid>
              <a:tr h="437631">
                <a:tc>
                  <a:txBody>
                    <a:bodyPr/>
                    <a:lstStyle/>
                    <a:p>
                      <a:pPr algn="l" fontAlgn="t"/>
                      <a:r>
                        <a:rPr lang="en-US" sz="1200" u="none" strike="noStrike" dirty="0">
                          <a:effectLst/>
                        </a:rPr>
                        <a:t>GOAL</a:t>
                      </a:r>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200" u="none" strike="noStrike" dirty="0">
                          <a:effectLst/>
                        </a:rPr>
                        <a:t>TARGET</a:t>
                      </a:r>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200" u="none" strike="noStrike" dirty="0">
                          <a:effectLst/>
                        </a:rPr>
                        <a:t>RELEVANT ACTIVITIES FOR COMMUNITY GROUPS</a:t>
                      </a:r>
                      <a:endParaRPr lang="en-US"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780846411"/>
                  </a:ext>
                </a:extLst>
              </a:tr>
              <a:tr h="885681">
                <a:tc>
                  <a:txBody>
                    <a:bodyPr/>
                    <a:lstStyle/>
                    <a:p>
                      <a:pPr algn="l" fontAlgn="t"/>
                      <a:r>
                        <a:rPr lang="en-US" sz="1100" u="none" strike="noStrike" dirty="0">
                          <a:effectLst/>
                        </a:rPr>
                        <a:t>Goal 4. Ensure inclusive and equitable quality education and promote lifelong learning opportunities for all</a:t>
                      </a:r>
                      <a:endParaRPr lang="en-US" sz="1100" b="1" i="0" u="none" strike="noStrike" dirty="0">
                        <a:solidFill>
                          <a:srgbClr val="000000"/>
                        </a:solidFill>
                        <a:effectLst/>
                        <a:latin typeface="Times New Roman Bold" panose="02020803070505020304" pitchFamily="18" charset="0"/>
                      </a:endParaRPr>
                    </a:p>
                  </a:txBody>
                  <a:tcPr marL="0" marR="0" marT="0" marB="0"/>
                </a:tc>
                <a:tc>
                  <a:txBody>
                    <a:bodyPr/>
                    <a:lstStyle/>
                    <a:p>
                      <a:pPr algn="l" fontAlgn="t"/>
                      <a:r>
                        <a:rPr lang="en-US" sz="1000" u="none" strike="noStrike" dirty="0">
                          <a:effectLst/>
                        </a:rPr>
                        <a:t>4.4 By 2030, substantially increase the number of youth and adults who have relevant skills, including technical and vocational skills, for employment, decent jobs and entrepreneurship</a:t>
                      </a:r>
                      <a:endParaRPr lang="en-US" sz="1000" b="0" i="0" u="none" strike="noStrike" dirty="0">
                        <a:solidFill>
                          <a:srgbClr val="000000"/>
                        </a:solidFill>
                        <a:effectLst/>
                        <a:latin typeface="Times New Roman" panose="02020603050405020304" pitchFamily="18" charset="0"/>
                      </a:endParaRPr>
                    </a:p>
                  </a:txBody>
                  <a:tcPr marL="0" marR="0" marT="0" marB="0"/>
                </a:tc>
                <a:tc>
                  <a:txBody>
                    <a:bodyPr/>
                    <a:lstStyle/>
                    <a:p>
                      <a:pPr algn="l" fontAlgn="t"/>
                      <a:r>
                        <a:rPr lang="en-US" sz="800" u="none" strike="noStrike" dirty="0">
                          <a:effectLst/>
                        </a:rPr>
                        <a:t>Youth Activity for skills development</a:t>
                      </a:r>
                      <a:endParaRPr lang="en-US" sz="800" b="0" i="0" u="none" strike="noStrike" dirty="0">
                        <a:solidFill>
                          <a:srgbClr val="000000"/>
                        </a:solidFill>
                        <a:effectLst/>
                        <a:latin typeface="Times New Roman" panose="02020603050405020304" pitchFamily="18" charset="0"/>
                      </a:endParaRPr>
                    </a:p>
                  </a:txBody>
                  <a:tcPr marL="0" marR="0" marT="0" marB="0"/>
                </a:tc>
                <a:extLst>
                  <a:ext uri="{0D108BD9-81ED-4DB2-BD59-A6C34878D82A}">
                    <a16:rowId xmlns:a16="http://schemas.microsoft.com/office/drawing/2014/main" val="1049886330"/>
                  </a:ext>
                </a:extLst>
              </a:tr>
              <a:tr h="1771362">
                <a:tc>
                  <a:txBody>
                    <a:bodyPr/>
                    <a:lstStyle/>
                    <a:p>
                      <a:pPr algn="l" fontAlgn="t"/>
                      <a:endParaRPr lang="en-US" sz="1100" b="1" i="0" u="none" strike="noStrike" dirty="0">
                        <a:solidFill>
                          <a:srgbClr val="000000"/>
                        </a:solidFill>
                        <a:effectLst/>
                        <a:latin typeface="Times New Roman Bold" panose="02020803070505020304" pitchFamily="18" charset="0"/>
                      </a:endParaRPr>
                    </a:p>
                  </a:txBody>
                  <a:tcPr marL="0" marR="0" marT="0" marB="0"/>
                </a:tc>
                <a:tc>
                  <a:txBody>
                    <a:bodyPr/>
                    <a:lstStyle/>
                    <a:p>
                      <a:pPr algn="l" fontAlgn="t"/>
                      <a:r>
                        <a:rPr lang="en-US" sz="1000" u="none" strike="noStrike" dirty="0">
                          <a:effectLst/>
                        </a:rPr>
                        <a:t>4.7 By 2030, ensure that all learners acquire the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endParaRPr lang="en-US" sz="1000" b="0" i="0" u="none" strike="noStrike" dirty="0">
                        <a:solidFill>
                          <a:srgbClr val="000000"/>
                        </a:solidFill>
                        <a:effectLst/>
                        <a:latin typeface="Times New Roman" panose="02020603050405020304" pitchFamily="18" charset="0"/>
                      </a:endParaRPr>
                    </a:p>
                  </a:txBody>
                  <a:tcPr marL="0" marR="0" marT="0" marB="0"/>
                </a:tc>
                <a:tc>
                  <a:txBody>
                    <a:bodyPr/>
                    <a:lstStyle/>
                    <a:p>
                      <a:pPr algn="l" fontAlgn="t"/>
                      <a:r>
                        <a:rPr lang="en-US" sz="800" u="none" strike="noStrike" dirty="0">
                          <a:effectLst/>
                        </a:rPr>
                        <a:t>education for sustainable development, social, environmental, and cultural sustainability and heritage</a:t>
                      </a:r>
                      <a:endParaRPr lang="en-US" sz="800" b="0" i="0" u="none" strike="noStrike" dirty="0">
                        <a:solidFill>
                          <a:srgbClr val="000000"/>
                        </a:solidFill>
                        <a:effectLst/>
                        <a:latin typeface="Times New Roman" panose="02020603050405020304" pitchFamily="18" charset="0"/>
                      </a:endParaRPr>
                    </a:p>
                  </a:txBody>
                  <a:tcPr marL="0" marR="0" marT="0" marB="0"/>
                </a:tc>
                <a:extLst>
                  <a:ext uri="{0D108BD9-81ED-4DB2-BD59-A6C34878D82A}">
                    <a16:rowId xmlns:a16="http://schemas.microsoft.com/office/drawing/2014/main" val="1197165154"/>
                  </a:ext>
                </a:extLst>
              </a:tr>
            </a:tbl>
          </a:graphicData>
        </a:graphic>
      </p:graphicFrame>
    </p:spTree>
    <p:extLst>
      <p:ext uri="{BB962C8B-B14F-4D97-AF65-F5344CB8AC3E}">
        <p14:creationId xmlns:p14="http://schemas.microsoft.com/office/powerpoint/2010/main" val="1872146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53E9-9460-4EC6-8107-A3AA312DF0C7}"/>
              </a:ext>
            </a:extLst>
          </p:cNvPr>
          <p:cNvSpPr>
            <a:spLocks noGrp="1"/>
          </p:cNvSpPr>
          <p:nvPr>
            <p:ph type="title"/>
          </p:nvPr>
        </p:nvSpPr>
        <p:spPr/>
        <p:txBody>
          <a:bodyPr/>
          <a:lstStyle/>
          <a:p>
            <a:r>
              <a:rPr lang="en-GB" dirty="0"/>
              <a:t>Promote Greenway &amp; supporting Infrastructure</a:t>
            </a:r>
            <a:endParaRPr lang="en-US" dirty="0"/>
          </a:p>
        </p:txBody>
      </p:sp>
      <p:sp>
        <p:nvSpPr>
          <p:cNvPr id="3" name="Text Placeholder 2">
            <a:extLst>
              <a:ext uri="{FF2B5EF4-FFF2-40B4-BE49-F238E27FC236}">
                <a16:creationId xmlns:a16="http://schemas.microsoft.com/office/drawing/2014/main" id="{CB54A104-3FFE-48E7-986F-0185E4FC8954}"/>
              </a:ext>
            </a:extLst>
          </p:cNvPr>
          <p:cNvSpPr>
            <a:spLocks noGrp="1"/>
          </p:cNvSpPr>
          <p:nvPr>
            <p:ph type="body" idx="1"/>
          </p:nvPr>
        </p:nvSpPr>
        <p:spPr/>
        <p:txBody>
          <a:bodyPr/>
          <a:lstStyle/>
          <a:p>
            <a:endParaRPr lang="en-US" dirty="0"/>
          </a:p>
        </p:txBody>
      </p:sp>
      <p:graphicFrame>
        <p:nvGraphicFramePr>
          <p:cNvPr id="7" name="Content Placeholder 6">
            <a:extLst>
              <a:ext uri="{FF2B5EF4-FFF2-40B4-BE49-F238E27FC236}">
                <a16:creationId xmlns:a16="http://schemas.microsoft.com/office/drawing/2014/main" id="{740AA313-C674-4F6C-9E9B-AA1250B19DED}"/>
              </a:ext>
            </a:extLst>
          </p:cNvPr>
          <p:cNvGraphicFramePr>
            <a:graphicFrameLocks noGrp="1"/>
          </p:cNvGraphicFramePr>
          <p:nvPr>
            <p:ph sz="half" idx="2"/>
            <p:extLst>
              <p:ext uri="{D42A27DB-BD31-4B8C-83A1-F6EECF244321}">
                <p14:modId xmlns:p14="http://schemas.microsoft.com/office/powerpoint/2010/main" val="2390718109"/>
              </p:ext>
            </p:extLst>
          </p:nvPr>
        </p:nvGraphicFramePr>
        <p:xfrm>
          <a:off x="836612" y="2135823"/>
          <a:ext cx="8655086" cy="4053840"/>
        </p:xfrm>
        <a:graphic>
          <a:graphicData uri="http://schemas.openxmlformats.org/drawingml/2006/table">
            <a:tbl>
              <a:tblPr>
                <a:tableStyleId>{5C22544A-7EE6-4342-B048-85BDC9FD1C3A}</a:tableStyleId>
              </a:tblPr>
              <a:tblGrid>
                <a:gridCol w="3101093">
                  <a:extLst>
                    <a:ext uri="{9D8B030D-6E8A-4147-A177-3AD203B41FA5}">
                      <a16:colId xmlns:a16="http://schemas.microsoft.com/office/drawing/2014/main" val="4275385854"/>
                    </a:ext>
                  </a:extLst>
                </a:gridCol>
                <a:gridCol w="2674650">
                  <a:extLst>
                    <a:ext uri="{9D8B030D-6E8A-4147-A177-3AD203B41FA5}">
                      <a16:colId xmlns:a16="http://schemas.microsoft.com/office/drawing/2014/main" val="2208417219"/>
                    </a:ext>
                  </a:extLst>
                </a:gridCol>
                <a:gridCol w="2879343">
                  <a:extLst>
                    <a:ext uri="{9D8B030D-6E8A-4147-A177-3AD203B41FA5}">
                      <a16:colId xmlns:a16="http://schemas.microsoft.com/office/drawing/2014/main" val="1007311708"/>
                    </a:ext>
                  </a:extLst>
                </a:gridCol>
              </a:tblGrid>
              <a:tr h="894992">
                <a:tc>
                  <a:txBody>
                    <a:bodyPr/>
                    <a:lstStyle/>
                    <a:p>
                      <a:pPr algn="l" fontAlgn="t"/>
                      <a:r>
                        <a:rPr lang="en-US" sz="1600" u="none" strike="noStrike" dirty="0">
                          <a:effectLst/>
                          <a:latin typeface="Arial" panose="020B0604020202020204" pitchFamily="34" charset="0"/>
                          <a:cs typeface="Arial" panose="020B0604020202020204" pitchFamily="34" charset="0"/>
                        </a:rPr>
                        <a:t>Goal 9. Build resilient infrastructure, promote inclusive and sustainable industrialization and foster innovation</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rowSpan="2">
                  <a:txBody>
                    <a:bodyPr/>
                    <a:lstStyle/>
                    <a:p>
                      <a:pPr algn="l" fontAlgn="t"/>
                      <a:r>
                        <a:rPr lang="en-US" sz="1400" u="none" strike="noStrike" dirty="0">
                          <a:effectLst/>
                          <a:latin typeface="Arial" panose="020B0604020202020204" pitchFamily="34" charset="0"/>
                          <a:cs typeface="Arial" panose="020B0604020202020204" pitchFamily="34" charset="0"/>
                        </a:rPr>
                        <a:t>9.1 Develop quality, reliable, sustainable and resilient infrastructure, including regional and transborder infrastructure, to support economic development and human well-being, with a focus on affordable and equitable access for all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l" fontAlgn="t"/>
                      <a:r>
                        <a:rPr lang="en-US" sz="1200" u="none" strike="noStrike" dirty="0">
                          <a:effectLst/>
                          <a:latin typeface="Arial" panose="020B0604020202020204" pitchFamily="34" charset="0"/>
                          <a:cs typeface="Arial" panose="020B0604020202020204" pitchFamily="34" charset="0"/>
                        </a:rPr>
                        <a:t>sustainable infrastructure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420161986"/>
                  </a:ext>
                </a:extLst>
              </a:tr>
              <a:tr h="533853">
                <a:tc>
                  <a:txBody>
                    <a:bodyPr/>
                    <a:lstStyle/>
                    <a:p>
                      <a:pPr algn="l"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vMerge="1">
                  <a:txBody>
                    <a:bodyPr/>
                    <a:lstStyle/>
                    <a:p>
                      <a:endParaRPr lang="en-US"/>
                    </a:p>
                  </a:txBody>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173181991"/>
                  </a:ext>
                </a:extLst>
              </a:tr>
              <a:tr h="1868488">
                <a:tc>
                  <a:txBody>
                    <a:bodyPr/>
                    <a:lstStyle/>
                    <a:p>
                      <a:pPr algn="l"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l" fontAlgn="t"/>
                      <a:r>
                        <a:rPr lang="en-US" sz="1400" u="none" strike="noStrike" dirty="0">
                          <a:effectLst/>
                          <a:latin typeface="Arial" panose="020B0604020202020204" pitchFamily="34" charset="0"/>
                          <a:cs typeface="Arial" panose="020B0604020202020204" pitchFamily="34" charset="0"/>
                        </a:rPr>
                        <a:t>9.4 By 2030, upgrade infrastructure and retrofit industries to make them sustainable, with increased resource-use efficiency and greater adoption of clean and environmentally sound technologies and industrial processes, with all countries taking action in accordance with their respective capabilities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l" fontAlgn="t"/>
                      <a:r>
                        <a:rPr lang="en-US" sz="1200" u="none" strike="noStrike" dirty="0">
                          <a:effectLst/>
                          <a:latin typeface="Arial" panose="020B0604020202020204" pitchFamily="34" charset="0"/>
                          <a:cs typeface="Arial" panose="020B0604020202020204" pitchFamily="34" charset="0"/>
                        </a:rPr>
                        <a:t>reduce carbon emissions in infrastructure and industry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117526081"/>
                  </a:ext>
                </a:extLst>
              </a:tr>
            </a:tbl>
          </a:graphicData>
        </a:graphic>
      </p:graphicFrame>
      <p:sp>
        <p:nvSpPr>
          <p:cNvPr id="5" name="Text Placeholder 4">
            <a:extLst>
              <a:ext uri="{FF2B5EF4-FFF2-40B4-BE49-F238E27FC236}">
                <a16:creationId xmlns:a16="http://schemas.microsoft.com/office/drawing/2014/main" id="{B85EC876-B43B-4862-8884-D0DC483F42BB}"/>
              </a:ext>
            </a:extLst>
          </p:cNvPr>
          <p:cNvSpPr>
            <a:spLocks noGrp="1"/>
          </p:cNvSpPr>
          <p:nvPr>
            <p:ph type="body" sz="quarter" idx="3"/>
          </p:nvPr>
        </p:nvSpPr>
        <p:spPr/>
        <p:txBody>
          <a:bodyPr/>
          <a:lstStyle/>
          <a:p>
            <a:endParaRPr lang="en-US" dirty="0"/>
          </a:p>
        </p:txBody>
      </p:sp>
      <p:pic>
        <p:nvPicPr>
          <p:cNvPr id="8" name="Picture 7">
            <a:extLst>
              <a:ext uri="{FF2B5EF4-FFF2-40B4-BE49-F238E27FC236}">
                <a16:creationId xmlns:a16="http://schemas.microsoft.com/office/drawing/2014/main" id="{72F1CD33-9FC8-4CC7-AC4E-7DAEA1644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9920">
            <a:off x="8975743" y="862730"/>
            <a:ext cx="2394428" cy="23944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Content Placeholder 8">
            <a:extLst>
              <a:ext uri="{FF2B5EF4-FFF2-40B4-BE49-F238E27FC236}">
                <a16:creationId xmlns:a16="http://schemas.microsoft.com/office/drawing/2014/main" id="{57F9647D-7485-4C69-9049-FA51B37FFEC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rot="415006">
            <a:off x="9321090" y="4061337"/>
            <a:ext cx="2431638" cy="24316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9808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511A-63D6-42FF-A6CE-AC7A2884735D}"/>
              </a:ext>
            </a:extLst>
          </p:cNvPr>
          <p:cNvSpPr>
            <a:spLocks noGrp="1"/>
          </p:cNvSpPr>
          <p:nvPr>
            <p:ph type="title"/>
          </p:nvPr>
        </p:nvSpPr>
        <p:spPr/>
        <p:txBody>
          <a:bodyPr/>
          <a:lstStyle/>
          <a:p>
            <a:r>
              <a:rPr lang="en-GB" dirty="0"/>
              <a:t>What is circular economy?</a:t>
            </a:r>
            <a:endParaRPr lang="en-US" dirty="0"/>
          </a:p>
        </p:txBody>
      </p:sp>
      <p:sp>
        <p:nvSpPr>
          <p:cNvPr id="3" name="Content Placeholder 2">
            <a:extLst>
              <a:ext uri="{FF2B5EF4-FFF2-40B4-BE49-F238E27FC236}">
                <a16:creationId xmlns:a16="http://schemas.microsoft.com/office/drawing/2014/main" id="{427DFCC0-B181-46D9-89B7-CC2E7B07D4F4}"/>
              </a:ext>
            </a:extLst>
          </p:cNvPr>
          <p:cNvSpPr>
            <a:spLocks noGrp="1"/>
          </p:cNvSpPr>
          <p:nvPr>
            <p:ph idx="1"/>
          </p:nvPr>
        </p:nvSpPr>
        <p:spPr/>
        <p:txBody>
          <a:bodyPr/>
          <a:lstStyle/>
          <a:p>
            <a:r>
              <a:rPr lang="en-GB" dirty="0"/>
              <a:t>Activities that prevent waste </a:t>
            </a:r>
          </a:p>
          <a:p>
            <a:r>
              <a:rPr lang="en-GB" dirty="0"/>
              <a:t>Resources are used for longer</a:t>
            </a:r>
          </a:p>
          <a:p>
            <a:r>
              <a:rPr lang="en-GB" dirty="0"/>
              <a:t>Products are:</a:t>
            </a:r>
          </a:p>
          <a:p>
            <a:pPr lvl="1"/>
            <a:r>
              <a:rPr lang="en-GB" dirty="0"/>
              <a:t>Well designed</a:t>
            </a:r>
          </a:p>
          <a:p>
            <a:pPr lvl="1"/>
            <a:r>
              <a:rPr lang="en-GB" dirty="0"/>
              <a:t>Durable</a:t>
            </a:r>
          </a:p>
          <a:p>
            <a:pPr lvl="1"/>
            <a:r>
              <a:rPr lang="en-GB" dirty="0"/>
              <a:t>Last longer </a:t>
            </a:r>
          </a:p>
          <a:p>
            <a:pPr lvl="1"/>
            <a:r>
              <a:rPr lang="en-US" dirty="0"/>
              <a:t>Allow recovery of EUs 27 critical raw materials</a:t>
            </a:r>
          </a:p>
          <a:p>
            <a:pPr marL="457200" lvl="1" indent="0">
              <a:buNone/>
            </a:pPr>
            <a:endParaRPr lang="en-US" dirty="0"/>
          </a:p>
          <a:p>
            <a:pPr marL="457200" lvl="1" indent="0">
              <a:buNone/>
            </a:pPr>
            <a:r>
              <a:rPr lang="en-GB" dirty="0"/>
              <a:t>45% of the actions identified as action for climate change</a:t>
            </a:r>
          </a:p>
          <a:p>
            <a:pPr lvl="1"/>
            <a:endParaRPr lang="en-US" dirty="0"/>
          </a:p>
        </p:txBody>
      </p:sp>
    </p:spTree>
    <p:extLst>
      <p:ext uri="{BB962C8B-B14F-4D97-AF65-F5344CB8AC3E}">
        <p14:creationId xmlns:p14="http://schemas.microsoft.com/office/powerpoint/2010/main" val="2355831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096C-6B44-4EE8-85FF-1D336000E6E7}"/>
              </a:ext>
            </a:extLst>
          </p:cNvPr>
          <p:cNvSpPr>
            <a:spLocks noGrp="1"/>
          </p:cNvSpPr>
          <p:nvPr>
            <p:ph type="title"/>
          </p:nvPr>
        </p:nvSpPr>
        <p:spPr/>
        <p:txBody>
          <a:bodyPr/>
          <a:lstStyle/>
          <a:p>
            <a:r>
              <a:rPr lang="en-GB" dirty="0"/>
              <a:t>Circular Economy Grant Applications:</a:t>
            </a:r>
            <a:endParaRPr lang="en-US" dirty="0"/>
          </a:p>
        </p:txBody>
      </p:sp>
      <p:sp>
        <p:nvSpPr>
          <p:cNvPr id="3" name="Content Placeholder 2">
            <a:extLst>
              <a:ext uri="{FF2B5EF4-FFF2-40B4-BE49-F238E27FC236}">
                <a16:creationId xmlns:a16="http://schemas.microsoft.com/office/drawing/2014/main" id="{3B8493E4-90BB-4E6C-B0F8-6D8AD95148F0}"/>
              </a:ext>
            </a:extLst>
          </p:cNvPr>
          <p:cNvSpPr>
            <a:spLocks noGrp="1"/>
          </p:cNvSpPr>
          <p:nvPr>
            <p:ph idx="1"/>
          </p:nvPr>
        </p:nvSpPr>
        <p:spPr/>
        <p:txBody>
          <a:bodyPr>
            <a:normAutofit fontScale="85000" lnSpcReduction="20000"/>
          </a:bodyPr>
          <a:lstStyle/>
          <a:p>
            <a:r>
              <a:rPr lang="en-GB" dirty="0"/>
              <a:t>Deadline 5pm 28 May 2021</a:t>
            </a:r>
          </a:p>
          <a:p>
            <a:r>
              <a:rPr lang="en-GB" dirty="0"/>
              <a:t>Community &amp; Voluntary Groups &amp; community businesses can apply – funding around €10K</a:t>
            </a:r>
          </a:p>
          <a:p>
            <a:r>
              <a:rPr lang="en-GB" dirty="0"/>
              <a:t>Funded by Dept Environment, Climate &amp; Communications (DECC).</a:t>
            </a:r>
          </a:p>
          <a:p>
            <a:r>
              <a:rPr lang="en-GB" dirty="0"/>
              <a:t>Fund projects that others can copy. </a:t>
            </a:r>
          </a:p>
          <a:p>
            <a:r>
              <a:rPr lang="en-GB" dirty="0"/>
              <a:t>Areas of funding:</a:t>
            </a:r>
          </a:p>
          <a:p>
            <a:pPr lvl="1"/>
            <a:r>
              <a:rPr lang="en-GB" dirty="0"/>
              <a:t>Plastics (&lt;30% EU plastics collected for recycling)</a:t>
            </a:r>
          </a:p>
          <a:p>
            <a:pPr lvl="1"/>
            <a:r>
              <a:rPr lang="en-GB" dirty="0"/>
              <a:t>Construction &amp; Demolition (largest waste stream, by volume).</a:t>
            </a:r>
          </a:p>
          <a:p>
            <a:pPr lvl="1"/>
            <a:r>
              <a:rPr lang="en-GB" dirty="0"/>
              <a:t>Food Waste</a:t>
            </a:r>
          </a:p>
          <a:p>
            <a:pPr lvl="1"/>
            <a:r>
              <a:rPr lang="en-GB" dirty="0"/>
              <a:t>Resources &amp; Raw Materials (esp textiles, furniture, electrical equipment) </a:t>
            </a:r>
          </a:p>
          <a:p>
            <a:pPr marL="457200" lvl="1" indent="0">
              <a:buNone/>
            </a:pPr>
            <a:br>
              <a:rPr lang="en-GB" dirty="0"/>
            </a:br>
            <a:r>
              <a:rPr lang="en-GB" dirty="0"/>
              <a:t>https://www.gov.ie/en/service/b3faa-apply-for-the-circular-economy-innovation-grants-scheme-ceigs/</a:t>
            </a:r>
          </a:p>
        </p:txBody>
      </p:sp>
    </p:spTree>
    <p:extLst>
      <p:ext uri="{BB962C8B-B14F-4D97-AF65-F5344CB8AC3E}">
        <p14:creationId xmlns:p14="http://schemas.microsoft.com/office/powerpoint/2010/main" val="4159508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7ECC-A23A-4F7B-A907-02DB89A6A962}"/>
              </a:ext>
            </a:extLst>
          </p:cNvPr>
          <p:cNvSpPr>
            <a:spLocks noGrp="1"/>
          </p:cNvSpPr>
          <p:nvPr>
            <p:ph type="title"/>
          </p:nvPr>
        </p:nvSpPr>
        <p:spPr/>
        <p:txBody>
          <a:bodyPr/>
          <a:lstStyle/>
          <a:p>
            <a:r>
              <a:rPr lang="en-GB" dirty="0"/>
              <a:t>Possibly funded?</a:t>
            </a:r>
            <a:endParaRPr lang="en-US" dirty="0"/>
          </a:p>
        </p:txBody>
      </p:sp>
      <p:sp>
        <p:nvSpPr>
          <p:cNvPr id="3" name="Content Placeholder 2">
            <a:extLst>
              <a:ext uri="{FF2B5EF4-FFF2-40B4-BE49-F238E27FC236}">
                <a16:creationId xmlns:a16="http://schemas.microsoft.com/office/drawing/2014/main" id="{ADF053B6-D33D-47B9-8772-56B960FEFF7B}"/>
              </a:ext>
            </a:extLst>
          </p:cNvPr>
          <p:cNvSpPr>
            <a:spLocks noGrp="1"/>
          </p:cNvSpPr>
          <p:nvPr>
            <p:ph idx="1"/>
          </p:nvPr>
        </p:nvSpPr>
        <p:spPr>
          <a:xfrm>
            <a:off x="838200" y="1825625"/>
            <a:ext cx="4478079" cy="4351338"/>
          </a:xfrm>
        </p:spPr>
        <p:txBody>
          <a:bodyPr/>
          <a:lstStyle/>
          <a:p>
            <a:r>
              <a:rPr lang="en-GB" dirty="0"/>
              <a:t>Repair shops</a:t>
            </a:r>
          </a:p>
          <a:p>
            <a:r>
              <a:rPr lang="en-GB" dirty="0"/>
              <a:t>Food waste / biogas initiatives</a:t>
            </a:r>
          </a:p>
          <a:p>
            <a:r>
              <a:rPr lang="en-GB" dirty="0"/>
              <a:t>Red door – school book &amp; uniforms re-use. </a:t>
            </a:r>
          </a:p>
          <a:p>
            <a:r>
              <a:rPr lang="en-GB" dirty="0"/>
              <a:t>Nappy Schemes?</a:t>
            </a:r>
          </a:p>
          <a:p>
            <a:r>
              <a:rPr lang="en-GB" dirty="0"/>
              <a:t>Reusable/Refill schemes.</a:t>
            </a:r>
          </a:p>
          <a:p>
            <a:endParaRPr lang="en-GB" dirty="0"/>
          </a:p>
          <a:p>
            <a:endParaRPr lang="en-GB" dirty="0"/>
          </a:p>
          <a:p>
            <a:endParaRPr lang="en-GB" dirty="0"/>
          </a:p>
          <a:p>
            <a:endParaRPr lang="en-US" dirty="0"/>
          </a:p>
        </p:txBody>
      </p:sp>
      <p:pic>
        <p:nvPicPr>
          <p:cNvPr id="4" name="Picture 3">
            <a:extLst>
              <a:ext uri="{FF2B5EF4-FFF2-40B4-BE49-F238E27FC236}">
                <a16:creationId xmlns:a16="http://schemas.microsoft.com/office/drawing/2014/main" id="{825B34CF-F98A-4F52-B5CA-4A364160726B}"/>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3445" b="7858"/>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576667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408E-3EDD-4EFB-ABC3-DEE1996C61A0}"/>
              </a:ext>
            </a:extLst>
          </p:cNvPr>
          <p:cNvSpPr>
            <a:spLocks noGrp="1"/>
          </p:cNvSpPr>
          <p:nvPr>
            <p:ph type="title"/>
          </p:nvPr>
        </p:nvSpPr>
        <p:spPr/>
        <p:txBody>
          <a:bodyPr/>
          <a:lstStyle/>
          <a:p>
            <a:r>
              <a:rPr lang="en-GB" dirty="0"/>
              <a:t>Support going forward for Sligo TT:</a:t>
            </a:r>
            <a:endParaRPr lang="en-US" dirty="0"/>
          </a:p>
        </p:txBody>
      </p:sp>
      <p:sp>
        <p:nvSpPr>
          <p:cNvPr id="3" name="Text Placeholder 2">
            <a:extLst>
              <a:ext uri="{FF2B5EF4-FFF2-40B4-BE49-F238E27FC236}">
                <a16:creationId xmlns:a16="http://schemas.microsoft.com/office/drawing/2014/main" id="{DF222C6A-75BA-4034-84BB-083087520EDD}"/>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B2CACA76-A639-4C32-AD5D-E0F720EFD512}"/>
              </a:ext>
            </a:extLst>
          </p:cNvPr>
          <p:cNvSpPr>
            <a:spLocks noGrp="1"/>
          </p:cNvSpPr>
          <p:nvPr>
            <p:ph sz="half" idx="2"/>
          </p:nvPr>
        </p:nvSpPr>
        <p:spPr>
          <a:xfrm>
            <a:off x="304503" y="1978816"/>
            <a:ext cx="5157787" cy="3684588"/>
          </a:xfrm>
        </p:spPr>
        <p:txBody>
          <a:bodyPr/>
          <a:lstStyle/>
          <a:p>
            <a:r>
              <a:rPr lang="en-GB" dirty="0"/>
              <a:t>Training programmes on going and to commence:</a:t>
            </a:r>
          </a:p>
          <a:p>
            <a:r>
              <a:rPr lang="en-GB" dirty="0"/>
              <a:t>Biodiversity Training Sligo LEADER starting next week</a:t>
            </a:r>
          </a:p>
          <a:p>
            <a:r>
              <a:rPr lang="en-GB" dirty="0"/>
              <a:t>PPN Environmental Training</a:t>
            </a:r>
          </a:p>
          <a:p>
            <a:r>
              <a:rPr lang="en-GB" dirty="0"/>
              <a:t>SDG Local Champion to open shortly. </a:t>
            </a:r>
          </a:p>
          <a:p>
            <a:endParaRPr lang="en-US" dirty="0"/>
          </a:p>
        </p:txBody>
      </p:sp>
      <p:sp>
        <p:nvSpPr>
          <p:cNvPr id="5" name="Text Placeholder 4">
            <a:extLst>
              <a:ext uri="{FF2B5EF4-FFF2-40B4-BE49-F238E27FC236}">
                <a16:creationId xmlns:a16="http://schemas.microsoft.com/office/drawing/2014/main" id="{2CC88E7B-CC14-46B7-8F31-5FB84F3F8783}"/>
              </a:ext>
            </a:extLst>
          </p:cNvPr>
          <p:cNvSpPr>
            <a:spLocks noGrp="1"/>
          </p:cNvSpPr>
          <p:nvPr>
            <p:ph type="body" sz="quarter" idx="3"/>
          </p:nvPr>
        </p:nvSpPr>
        <p:spPr/>
        <p:txBody>
          <a:bodyPr/>
          <a:lstStyle/>
          <a:p>
            <a:r>
              <a:rPr lang="en-US" dirty="0"/>
              <a:t>https://irelandsdg.geohive.ie/</a:t>
            </a:r>
          </a:p>
        </p:txBody>
      </p:sp>
      <p:pic>
        <p:nvPicPr>
          <p:cNvPr id="8" name="Content Placeholder 7">
            <a:extLst>
              <a:ext uri="{FF2B5EF4-FFF2-40B4-BE49-F238E27FC236}">
                <a16:creationId xmlns:a16="http://schemas.microsoft.com/office/drawing/2014/main" id="{93A0745C-1F56-439A-AD96-B5604B995F2E}"/>
              </a:ext>
            </a:extLst>
          </p:cNvPr>
          <p:cNvPicPr>
            <a:picLocks noGrp="1" noChangeAspect="1"/>
          </p:cNvPicPr>
          <p:nvPr>
            <p:ph sz="quarter" idx="4"/>
          </p:nvPr>
        </p:nvPicPr>
        <p:blipFill rotWithShape="1">
          <a:blip r:embed="rId2"/>
          <a:srcRect t="11754" b="9109"/>
          <a:stretch/>
        </p:blipFill>
        <p:spPr>
          <a:xfrm>
            <a:off x="5462290" y="3821110"/>
            <a:ext cx="6520418" cy="2902525"/>
          </a:xfrm>
        </p:spPr>
      </p:pic>
    </p:spTree>
    <p:extLst>
      <p:ext uri="{BB962C8B-B14F-4D97-AF65-F5344CB8AC3E}">
        <p14:creationId xmlns:p14="http://schemas.microsoft.com/office/powerpoint/2010/main" val="3853260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858C-37DC-4EAE-8E25-5CEACAABFF63}"/>
              </a:ext>
            </a:extLst>
          </p:cNvPr>
          <p:cNvSpPr>
            <a:spLocks noGrp="1"/>
          </p:cNvSpPr>
          <p:nvPr>
            <p:ph type="title"/>
          </p:nvPr>
        </p:nvSpPr>
        <p:spPr/>
        <p:txBody>
          <a:bodyPr/>
          <a:lstStyle/>
          <a:p>
            <a:r>
              <a:rPr lang="en-GB" dirty="0"/>
              <a:t>Planting Slide I borrowed from Eimear Fox:</a:t>
            </a:r>
            <a:endParaRPr lang="en-US" dirty="0"/>
          </a:p>
        </p:txBody>
      </p:sp>
      <p:sp>
        <p:nvSpPr>
          <p:cNvPr id="3" name="Text Placeholder 2">
            <a:extLst>
              <a:ext uri="{FF2B5EF4-FFF2-40B4-BE49-F238E27FC236}">
                <a16:creationId xmlns:a16="http://schemas.microsoft.com/office/drawing/2014/main" id="{982A0A1F-0EE6-4CED-9744-B9EE1BF45B52}"/>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B4F20918-543F-43F3-85F4-D0E7802C758B}"/>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1B722B90-1399-4001-9891-7FC063549729}"/>
              </a:ext>
            </a:extLst>
          </p:cNvPr>
          <p:cNvSpPr>
            <a:spLocks noGrp="1"/>
          </p:cNvSpPr>
          <p:nvPr>
            <p:ph type="body" sz="quarter" idx="3"/>
          </p:nvPr>
        </p:nvSpPr>
        <p:spPr/>
        <p:txBody>
          <a:bodyPr/>
          <a:lstStyle/>
          <a:p>
            <a:endParaRPr lang="en-US" dirty="0"/>
          </a:p>
        </p:txBody>
      </p:sp>
      <p:sp>
        <p:nvSpPr>
          <p:cNvPr id="6" name="Content Placeholder 5">
            <a:extLst>
              <a:ext uri="{FF2B5EF4-FFF2-40B4-BE49-F238E27FC236}">
                <a16:creationId xmlns:a16="http://schemas.microsoft.com/office/drawing/2014/main" id="{1FBAF114-60C2-475E-8C55-47088FA4173C}"/>
              </a:ext>
            </a:extLst>
          </p:cNvPr>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803719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500998" y="5661248"/>
            <a:ext cx="9036496" cy="5301208"/>
          </a:xfrm>
        </p:spPr>
        <p:txBody>
          <a:bodyPr>
            <a:noAutofit/>
          </a:bodyPr>
          <a:lstStyle/>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73685" y="516066"/>
            <a:ext cx="3816000" cy="5577230"/>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2024" y="516066"/>
            <a:ext cx="3920906" cy="5576400"/>
          </a:xfrm>
          <a:prstGeom prst="rect">
            <a:avLst/>
          </a:prstGeom>
        </p:spPr>
      </p:pic>
    </p:spTree>
    <p:extLst>
      <p:ext uri="{BB962C8B-B14F-4D97-AF65-F5344CB8AC3E}">
        <p14:creationId xmlns:p14="http://schemas.microsoft.com/office/powerpoint/2010/main" val="2246924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83866" y="260648"/>
            <a:ext cx="8670761" cy="3314306"/>
          </a:xfrm>
          <a:prstGeom prst="rect">
            <a:avLst/>
          </a:prstGeom>
        </p:spPr>
      </p:pic>
      <p:sp>
        <p:nvSpPr>
          <p:cNvPr id="4" name="Subtitle 2"/>
          <p:cNvSpPr>
            <a:spLocks noGrp="1"/>
          </p:cNvSpPr>
          <p:nvPr>
            <p:ph type="subTitle" idx="1"/>
          </p:nvPr>
        </p:nvSpPr>
        <p:spPr>
          <a:xfrm>
            <a:off x="1500998" y="5661248"/>
            <a:ext cx="9036496" cy="5301208"/>
          </a:xfrm>
        </p:spPr>
        <p:txBody>
          <a:bodyPr>
            <a:noAutofit/>
          </a:bodyPr>
          <a:lstStyle/>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spTree>
    <p:extLst>
      <p:ext uri="{BB962C8B-B14F-4D97-AF65-F5344CB8AC3E}">
        <p14:creationId xmlns:p14="http://schemas.microsoft.com/office/powerpoint/2010/main" val="4147259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83866" y="260648"/>
            <a:ext cx="8670761" cy="3314306"/>
          </a:xfrm>
          <a:prstGeom prst="rect">
            <a:avLst/>
          </a:prstGeom>
        </p:spPr>
      </p:pic>
      <p:sp>
        <p:nvSpPr>
          <p:cNvPr id="4" name="Subtitle 2"/>
          <p:cNvSpPr>
            <a:spLocks noGrp="1"/>
          </p:cNvSpPr>
          <p:nvPr>
            <p:ph type="subTitle" idx="1"/>
          </p:nvPr>
        </p:nvSpPr>
        <p:spPr>
          <a:xfrm>
            <a:off x="1500998" y="5661248"/>
            <a:ext cx="9036496" cy="5301208"/>
          </a:xfrm>
        </p:spPr>
        <p:txBody>
          <a:bodyPr>
            <a:noAutofit/>
          </a:bodyPr>
          <a:lstStyle/>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sp>
        <p:nvSpPr>
          <p:cNvPr id="5" name="Subtitle 2"/>
          <p:cNvSpPr txBox="1">
            <a:spLocks/>
          </p:cNvSpPr>
          <p:nvPr/>
        </p:nvSpPr>
        <p:spPr>
          <a:xfrm>
            <a:off x="1631504" y="3789040"/>
            <a:ext cx="9036496" cy="53012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IE" sz="2000" dirty="0">
              <a:solidFill>
                <a:srgbClr val="003300"/>
              </a:solidFill>
            </a:endParaRPr>
          </a:p>
          <a:p>
            <a:r>
              <a:rPr lang="en-IE" sz="2000" dirty="0">
                <a:solidFill>
                  <a:srgbClr val="003300"/>
                </a:solidFill>
              </a:rPr>
              <a:t>Annual bedding €20 x 2 = </a:t>
            </a:r>
            <a:r>
              <a:rPr lang="en-IE" sz="2000" b="1" dirty="0">
                <a:solidFill>
                  <a:srgbClr val="003300"/>
                </a:solidFill>
              </a:rPr>
              <a:t>€40 per m2 per year</a:t>
            </a:r>
          </a:p>
          <a:p>
            <a:r>
              <a:rPr lang="en-IE" sz="2000" dirty="0">
                <a:solidFill>
                  <a:srgbClr val="003300"/>
                </a:solidFill>
              </a:rPr>
              <a:t>Perennial €15 = </a:t>
            </a:r>
            <a:r>
              <a:rPr lang="en-IE" sz="2000" b="1" dirty="0">
                <a:solidFill>
                  <a:srgbClr val="003300"/>
                </a:solidFill>
              </a:rPr>
              <a:t>€15 per m2 per year</a:t>
            </a:r>
          </a:p>
          <a:p>
            <a:endParaRPr lang="en-IE" sz="2000" dirty="0">
              <a:solidFill>
                <a:srgbClr val="003300"/>
              </a:solidFill>
            </a:endParaRPr>
          </a:p>
          <a:p>
            <a:endParaRPr lang="en-IE" sz="2000" dirty="0">
              <a:solidFill>
                <a:srgbClr val="003300"/>
              </a:solidFill>
            </a:endParaRPr>
          </a:p>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ndParaRPr>
          </a:p>
          <a:p>
            <a:endParaRPr lang="en-IE" dirty="0">
              <a:solidFill>
                <a:srgbClr val="003300"/>
              </a:solidFill>
            </a:endParaRPr>
          </a:p>
        </p:txBody>
      </p:sp>
    </p:spTree>
    <p:extLst>
      <p:ext uri="{BB962C8B-B14F-4D97-AF65-F5344CB8AC3E}">
        <p14:creationId xmlns:p14="http://schemas.microsoft.com/office/powerpoint/2010/main" val="270692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A89634-2BBD-445F-9FE2-93AC2FE28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241" y="1351876"/>
            <a:ext cx="6513345" cy="3797218"/>
          </a:xfrm>
          <a:prstGeom prst="rect">
            <a:avLst/>
          </a:prstGeom>
          <a:ln>
            <a:noFill/>
          </a:ln>
          <a:effectLst>
            <a:softEdge rad="112500"/>
          </a:effectLst>
        </p:spPr>
      </p:pic>
      <p:sp>
        <p:nvSpPr>
          <p:cNvPr id="2" name="Rectangle 1">
            <a:extLst>
              <a:ext uri="{FF2B5EF4-FFF2-40B4-BE49-F238E27FC236}">
                <a16:creationId xmlns:a16="http://schemas.microsoft.com/office/drawing/2014/main" id="{9D26CC5A-095E-419A-A94D-A343A79D61CB}"/>
              </a:ext>
            </a:extLst>
          </p:cNvPr>
          <p:cNvSpPr/>
          <p:nvPr/>
        </p:nvSpPr>
        <p:spPr>
          <a:xfrm>
            <a:off x="4568488" y="5504809"/>
            <a:ext cx="2951241" cy="923330"/>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17 Goals</a:t>
            </a:r>
          </a:p>
        </p:txBody>
      </p:sp>
      <p:sp>
        <p:nvSpPr>
          <p:cNvPr id="3" name="Rectangle 2">
            <a:extLst>
              <a:ext uri="{FF2B5EF4-FFF2-40B4-BE49-F238E27FC236}">
                <a16:creationId xmlns:a16="http://schemas.microsoft.com/office/drawing/2014/main" id="{0C2338E4-3A48-4722-A554-482A917C0453}"/>
              </a:ext>
            </a:extLst>
          </p:cNvPr>
          <p:cNvSpPr/>
          <p:nvPr/>
        </p:nvSpPr>
        <p:spPr>
          <a:xfrm>
            <a:off x="6366191" y="640718"/>
            <a:ext cx="5699125" cy="923330"/>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193 Member States</a:t>
            </a:r>
          </a:p>
        </p:txBody>
      </p:sp>
      <p:sp>
        <p:nvSpPr>
          <p:cNvPr id="5" name="Rectangle 4">
            <a:extLst>
              <a:ext uri="{FF2B5EF4-FFF2-40B4-BE49-F238E27FC236}">
                <a16:creationId xmlns:a16="http://schemas.microsoft.com/office/drawing/2014/main" id="{DE9F44B1-F510-4EA7-BD1D-E418FB0FAB0D}"/>
              </a:ext>
            </a:extLst>
          </p:cNvPr>
          <p:cNvSpPr/>
          <p:nvPr/>
        </p:nvSpPr>
        <p:spPr>
          <a:xfrm>
            <a:off x="8347710" y="3302434"/>
            <a:ext cx="3794437" cy="923330"/>
          </a:xfrm>
          <a:prstGeom prst="rect">
            <a:avLst/>
          </a:prstGeom>
          <a:noFill/>
          <a:ln>
            <a:solidFill>
              <a:srgbClr val="FF0000"/>
            </a:solidFill>
          </a:ln>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Environment</a:t>
            </a:r>
          </a:p>
        </p:txBody>
      </p:sp>
      <p:sp>
        <p:nvSpPr>
          <p:cNvPr id="6" name="Rectangle 5">
            <a:extLst>
              <a:ext uri="{FF2B5EF4-FFF2-40B4-BE49-F238E27FC236}">
                <a16:creationId xmlns:a16="http://schemas.microsoft.com/office/drawing/2014/main" id="{D3DC13D7-CB53-42AE-B29A-AF4A5E134947}"/>
              </a:ext>
            </a:extLst>
          </p:cNvPr>
          <p:cNvSpPr/>
          <p:nvPr/>
        </p:nvSpPr>
        <p:spPr>
          <a:xfrm>
            <a:off x="115297" y="657083"/>
            <a:ext cx="5024709" cy="923330"/>
          </a:xfrm>
          <a:prstGeom prst="rect">
            <a:avLst/>
          </a:prstGeom>
          <a:noFill/>
          <a:ln>
            <a:solidFill>
              <a:srgbClr val="7030A0"/>
            </a:solidFill>
          </a:ln>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7.7 billion People</a:t>
            </a:r>
          </a:p>
        </p:txBody>
      </p:sp>
      <p:sp>
        <p:nvSpPr>
          <p:cNvPr id="7" name="Rectangle 6">
            <a:extLst>
              <a:ext uri="{FF2B5EF4-FFF2-40B4-BE49-F238E27FC236}">
                <a16:creationId xmlns:a16="http://schemas.microsoft.com/office/drawing/2014/main" id="{D6E368CA-7C3F-40B2-AD29-AE5D08CC54D2}"/>
              </a:ext>
            </a:extLst>
          </p:cNvPr>
          <p:cNvSpPr/>
          <p:nvPr/>
        </p:nvSpPr>
        <p:spPr>
          <a:xfrm>
            <a:off x="643815" y="5486722"/>
            <a:ext cx="2478051"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1 Planet</a:t>
            </a:r>
          </a:p>
        </p:txBody>
      </p:sp>
      <p:cxnSp>
        <p:nvCxnSpPr>
          <p:cNvPr id="11" name="Straight Arrow Connector 10">
            <a:extLst>
              <a:ext uri="{FF2B5EF4-FFF2-40B4-BE49-F238E27FC236}">
                <a16:creationId xmlns:a16="http://schemas.microsoft.com/office/drawing/2014/main" id="{9090226E-6502-4D01-B082-A952AA95D29E}"/>
              </a:ext>
            </a:extLst>
          </p:cNvPr>
          <p:cNvCxnSpPr>
            <a:cxnSpLocks/>
          </p:cNvCxnSpPr>
          <p:nvPr/>
        </p:nvCxnSpPr>
        <p:spPr>
          <a:xfrm flipH="1">
            <a:off x="5050074" y="984213"/>
            <a:ext cx="514836" cy="1284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F9FC7A26-CD7F-4783-9E18-75732014FE7E}"/>
              </a:ext>
            </a:extLst>
          </p:cNvPr>
          <p:cNvSpPr/>
          <p:nvPr/>
        </p:nvSpPr>
        <p:spPr>
          <a:xfrm>
            <a:off x="8515925" y="1835733"/>
            <a:ext cx="3457998"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Community</a:t>
            </a:r>
          </a:p>
        </p:txBody>
      </p:sp>
      <p:sp>
        <p:nvSpPr>
          <p:cNvPr id="16" name="Rectangle 15">
            <a:extLst>
              <a:ext uri="{FF2B5EF4-FFF2-40B4-BE49-F238E27FC236}">
                <a16:creationId xmlns:a16="http://schemas.microsoft.com/office/drawing/2014/main" id="{A62C1FE2-F1EE-4AA6-B9F3-EAEA6BCB33C3}"/>
              </a:ext>
            </a:extLst>
          </p:cNvPr>
          <p:cNvSpPr/>
          <p:nvPr/>
        </p:nvSpPr>
        <p:spPr>
          <a:xfrm>
            <a:off x="205678" y="2265971"/>
            <a:ext cx="2421974" cy="2585323"/>
          </a:xfrm>
          <a:prstGeom prst="rect">
            <a:avLst/>
          </a:prstGeom>
          <a:noFill/>
          <a:ln w="19050">
            <a:solidFill>
              <a:srgbClr val="7030A0"/>
            </a:solidFill>
          </a:ln>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A better World</a:t>
            </a:r>
          </a:p>
        </p:txBody>
      </p:sp>
      <p:pic>
        <p:nvPicPr>
          <p:cNvPr id="12" name="Picture 11">
            <a:extLst>
              <a:ext uri="{FF2B5EF4-FFF2-40B4-BE49-F238E27FC236}">
                <a16:creationId xmlns:a16="http://schemas.microsoft.com/office/drawing/2014/main" id="{A97ABA6A-01FA-422E-8E94-9BCD3E032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5416" y="4903407"/>
            <a:ext cx="1894326" cy="174089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F64AD843-F267-4DFF-9D08-96CBE2A06F7B}"/>
              </a:ext>
            </a:extLst>
          </p:cNvPr>
          <p:cNvSpPr txBox="1"/>
          <p:nvPr/>
        </p:nvSpPr>
        <p:spPr>
          <a:xfrm>
            <a:off x="948727" y="97347"/>
            <a:ext cx="10190762" cy="523220"/>
          </a:xfrm>
          <a:prstGeom prst="rect">
            <a:avLst/>
          </a:prstGeom>
          <a:noFill/>
        </p:spPr>
        <p:txBody>
          <a:bodyPr wrap="square" rtlCol="0">
            <a:spAutoFit/>
          </a:bodyPr>
          <a:lstStyle/>
          <a:p>
            <a:pPr algn="ctr"/>
            <a:r>
              <a:rPr lang="en-GB" sz="2800" dirty="0">
                <a:solidFill>
                  <a:schemeClr val="accent1"/>
                </a:solidFill>
              </a:rPr>
              <a:t>United Nation’s 2015-2030 Road Map for Sustainable Development</a:t>
            </a:r>
            <a:endParaRPr lang="en-US" dirty="0">
              <a:solidFill>
                <a:schemeClr val="accent1"/>
              </a:solidFill>
            </a:endParaRPr>
          </a:p>
        </p:txBody>
      </p:sp>
    </p:spTree>
    <p:extLst>
      <p:ext uri="{BB962C8B-B14F-4D97-AF65-F5344CB8AC3E}">
        <p14:creationId xmlns:p14="http://schemas.microsoft.com/office/powerpoint/2010/main" val="363042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500998" y="5661248"/>
            <a:ext cx="9036496" cy="5301208"/>
          </a:xfrm>
        </p:spPr>
        <p:txBody>
          <a:bodyPr>
            <a:noAutofit/>
          </a:bodyPr>
          <a:lstStyle/>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sp>
        <p:nvSpPr>
          <p:cNvPr id="5" name="Subtitle 2"/>
          <p:cNvSpPr txBox="1">
            <a:spLocks/>
          </p:cNvSpPr>
          <p:nvPr/>
        </p:nvSpPr>
        <p:spPr>
          <a:xfrm>
            <a:off x="1329943" y="4333173"/>
            <a:ext cx="9036496" cy="53012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IE" sz="2000" dirty="0">
              <a:solidFill>
                <a:srgbClr val="003300"/>
              </a:solidFill>
            </a:endParaRPr>
          </a:p>
          <a:p>
            <a:r>
              <a:rPr lang="en-IE" sz="2000" b="1" dirty="0">
                <a:solidFill>
                  <a:srgbClr val="003300"/>
                </a:solidFill>
              </a:rPr>
              <a:t>Over 8 years</a:t>
            </a:r>
          </a:p>
          <a:p>
            <a:endParaRPr lang="en-IE" sz="2000" b="1" dirty="0">
              <a:solidFill>
                <a:srgbClr val="003300"/>
              </a:solidFill>
            </a:endParaRPr>
          </a:p>
          <a:p>
            <a:r>
              <a:rPr lang="en-IE" sz="2000" u="sng" dirty="0">
                <a:solidFill>
                  <a:srgbClr val="003300"/>
                </a:solidFill>
              </a:rPr>
              <a:t>Bed 2.5m x 3m = 7.5m2</a:t>
            </a:r>
          </a:p>
          <a:p>
            <a:endParaRPr lang="en-IE" sz="2000" dirty="0">
              <a:solidFill>
                <a:srgbClr val="003300"/>
              </a:solidFill>
            </a:endParaRPr>
          </a:p>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ndParaRPr>
          </a:p>
          <a:p>
            <a:endParaRPr lang="en-IE" dirty="0">
              <a:solidFill>
                <a:srgbClr val="003300"/>
              </a:solidFill>
            </a:endParaRPr>
          </a:p>
        </p:txBody>
      </p:sp>
      <p:pic>
        <p:nvPicPr>
          <p:cNvPr id="6" name="Content Placeholder 4" descr="IMG_431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6008" y="0"/>
            <a:ext cx="3669872" cy="5085184"/>
          </a:xfrm>
          <a:prstGeom prst="rect">
            <a:avLst/>
          </a:prstGeom>
        </p:spPr>
      </p:pic>
      <p:grpSp>
        <p:nvGrpSpPr>
          <p:cNvPr id="2" name="Group 1"/>
          <p:cNvGrpSpPr>
            <a:grpSpLocks noChangeAspect="1"/>
          </p:cNvGrpSpPr>
          <p:nvPr/>
        </p:nvGrpSpPr>
        <p:grpSpPr>
          <a:xfrm>
            <a:off x="6852592" y="-68626"/>
            <a:ext cx="3995936" cy="5153810"/>
            <a:chOff x="-36512" y="0"/>
            <a:chExt cx="5143500" cy="6858000"/>
          </a:xfrm>
        </p:grpSpPr>
        <p:pic>
          <p:nvPicPr>
            <p:cNvPr id="7" name="Content Placeholder 4" descr="IMG_43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2" y="0"/>
              <a:ext cx="5143500" cy="6858000"/>
            </a:xfrm>
            <a:prstGeom prst="rect">
              <a:avLst/>
            </a:prstGeom>
          </p:spPr>
        </p:pic>
        <p:pic>
          <p:nvPicPr>
            <p:cNvPr id="8" name="Content Placeholder 4" descr="IMG_431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9512" y="4797152"/>
              <a:ext cx="2016223" cy="1584176"/>
            </a:xfrm>
            <a:prstGeom prst="rect">
              <a:avLst/>
            </a:prstGeom>
            <a:ln>
              <a:noFill/>
            </a:ln>
            <a:effectLst>
              <a:softEdge rad="112500"/>
            </a:effectLst>
          </p:spPr>
        </p:pic>
        <p:cxnSp>
          <p:nvCxnSpPr>
            <p:cNvPr id="9" name="Elbow Connector 8"/>
            <p:cNvCxnSpPr/>
            <p:nvPr/>
          </p:nvCxnSpPr>
          <p:spPr>
            <a:xfrm rot="10800000" flipV="1">
              <a:off x="4211960" y="5877272"/>
              <a:ext cx="144016" cy="720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10" name="Content Placeholder 4" descr="IMG_431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300000">
              <a:off x="1546494" y="4666294"/>
              <a:ext cx="2023858" cy="1592419"/>
            </a:xfrm>
            <a:prstGeom prst="rect">
              <a:avLst/>
            </a:prstGeom>
            <a:ln>
              <a:noFill/>
            </a:ln>
            <a:effectLst>
              <a:softEdge rad="112500"/>
            </a:effectLst>
          </p:spPr>
        </p:pic>
        <p:pic>
          <p:nvPicPr>
            <p:cNvPr id="11" name="Content Placeholder 4" descr="IMG_431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059832" y="4740854"/>
              <a:ext cx="1728192" cy="1351160"/>
            </a:xfrm>
            <a:prstGeom prst="rect">
              <a:avLst/>
            </a:prstGeom>
            <a:ln>
              <a:noFill/>
            </a:ln>
            <a:effectLst>
              <a:softEdge rad="112500"/>
            </a:effectLst>
          </p:spPr>
        </p:pic>
      </p:grpSp>
    </p:spTree>
    <p:extLst>
      <p:ext uri="{BB962C8B-B14F-4D97-AF65-F5344CB8AC3E}">
        <p14:creationId xmlns:p14="http://schemas.microsoft.com/office/powerpoint/2010/main" val="2528628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500998" y="5661248"/>
            <a:ext cx="9036496" cy="5301208"/>
          </a:xfrm>
        </p:spPr>
        <p:txBody>
          <a:bodyPr>
            <a:noAutofit/>
          </a:bodyPr>
          <a:lstStyle/>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sp>
        <p:nvSpPr>
          <p:cNvPr id="5" name="Subtitle 2"/>
          <p:cNvSpPr txBox="1">
            <a:spLocks/>
          </p:cNvSpPr>
          <p:nvPr/>
        </p:nvSpPr>
        <p:spPr>
          <a:xfrm>
            <a:off x="1329943" y="4333173"/>
            <a:ext cx="9036496" cy="53012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IE" sz="2000" dirty="0">
              <a:solidFill>
                <a:srgbClr val="003300"/>
              </a:solidFill>
            </a:endParaRPr>
          </a:p>
          <a:p>
            <a:r>
              <a:rPr lang="en-IE" sz="2000" b="1" dirty="0">
                <a:solidFill>
                  <a:srgbClr val="003300"/>
                </a:solidFill>
              </a:rPr>
              <a:t>Over 8 years</a:t>
            </a:r>
          </a:p>
          <a:p>
            <a:endParaRPr lang="en-IE" sz="2000" b="1" dirty="0">
              <a:solidFill>
                <a:srgbClr val="003300"/>
              </a:solidFill>
            </a:endParaRPr>
          </a:p>
          <a:p>
            <a:r>
              <a:rPr lang="en-IE" sz="2000" u="sng" dirty="0">
                <a:solidFill>
                  <a:srgbClr val="003300"/>
                </a:solidFill>
              </a:rPr>
              <a:t>Bed 2.5m x 3m = 7.5m2</a:t>
            </a:r>
          </a:p>
          <a:p>
            <a:r>
              <a:rPr lang="en-IE" sz="2000" dirty="0">
                <a:solidFill>
                  <a:srgbClr val="003300"/>
                </a:solidFill>
              </a:rPr>
              <a:t>Annual bedding €40m2 x 8 years = €320 per m2 x 7.5ms = </a:t>
            </a:r>
            <a:r>
              <a:rPr lang="en-IE" sz="2000" b="1" dirty="0">
                <a:solidFill>
                  <a:srgbClr val="003300"/>
                </a:solidFill>
              </a:rPr>
              <a:t>€2,400.00 </a:t>
            </a:r>
          </a:p>
          <a:p>
            <a:endParaRPr lang="en-IE" sz="2000" dirty="0">
              <a:solidFill>
                <a:srgbClr val="003300"/>
              </a:solidFill>
            </a:endParaRPr>
          </a:p>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ndParaRPr>
          </a:p>
          <a:p>
            <a:endParaRPr lang="en-IE" dirty="0">
              <a:solidFill>
                <a:srgbClr val="003300"/>
              </a:solidFill>
            </a:endParaRPr>
          </a:p>
        </p:txBody>
      </p:sp>
      <p:pic>
        <p:nvPicPr>
          <p:cNvPr id="6" name="Content Placeholder 4" descr="IMG_431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6008" y="0"/>
            <a:ext cx="3669872" cy="5085184"/>
          </a:xfrm>
          <a:prstGeom prst="rect">
            <a:avLst/>
          </a:prstGeom>
        </p:spPr>
      </p:pic>
      <p:grpSp>
        <p:nvGrpSpPr>
          <p:cNvPr id="2" name="Group 1"/>
          <p:cNvGrpSpPr>
            <a:grpSpLocks noChangeAspect="1"/>
          </p:cNvGrpSpPr>
          <p:nvPr/>
        </p:nvGrpSpPr>
        <p:grpSpPr>
          <a:xfrm>
            <a:off x="6852592" y="-68626"/>
            <a:ext cx="3995936" cy="5153810"/>
            <a:chOff x="-36512" y="0"/>
            <a:chExt cx="5143500" cy="6858000"/>
          </a:xfrm>
        </p:grpSpPr>
        <p:pic>
          <p:nvPicPr>
            <p:cNvPr id="7" name="Content Placeholder 4" descr="IMG_43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2" y="0"/>
              <a:ext cx="5143500" cy="6858000"/>
            </a:xfrm>
            <a:prstGeom prst="rect">
              <a:avLst/>
            </a:prstGeom>
          </p:spPr>
        </p:pic>
        <p:pic>
          <p:nvPicPr>
            <p:cNvPr id="8" name="Content Placeholder 4" descr="IMG_431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9512" y="4797152"/>
              <a:ext cx="2016223" cy="1584176"/>
            </a:xfrm>
            <a:prstGeom prst="rect">
              <a:avLst/>
            </a:prstGeom>
            <a:ln>
              <a:noFill/>
            </a:ln>
            <a:effectLst>
              <a:softEdge rad="112500"/>
            </a:effectLst>
          </p:spPr>
        </p:pic>
        <p:cxnSp>
          <p:nvCxnSpPr>
            <p:cNvPr id="9" name="Elbow Connector 8"/>
            <p:cNvCxnSpPr/>
            <p:nvPr/>
          </p:nvCxnSpPr>
          <p:spPr>
            <a:xfrm rot="10800000" flipV="1">
              <a:off x="4211960" y="5877272"/>
              <a:ext cx="144016" cy="720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10" name="Content Placeholder 4" descr="IMG_431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300000">
              <a:off x="1546494" y="4666294"/>
              <a:ext cx="2023858" cy="1592419"/>
            </a:xfrm>
            <a:prstGeom prst="rect">
              <a:avLst/>
            </a:prstGeom>
            <a:ln>
              <a:noFill/>
            </a:ln>
            <a:effectLst>
              <a:softEdge rad="112500"/>
            </a:effectLst>
          </p:spPr>
        </p:pic>
        <p:pic>
          <p:nvPicPr>
            <p:cNvPr id="11" name="Content Placeholder 4" descr="IMG_431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059832" y="4740854"/>
              <a:ext cx="1728192" cy="1351160"/>
            </a:xfrm>
            <a:prstGeom prst="rect">
              <a:avLst/>
            </a:prstGeom>
            <a:ln>
              <a:noFill/>
            </a:ln>
            <a:effectLst>
              <a:softEdge rad="112500"/>
            </a:effectLst>
          </p:spPr>
        </p:pic>
      </p:grpSp>
    </p:spTree>
    <p:extLst>
      <p:ext uri="{BB962C8B-B14F-4D97-AF65-F5344CB8AC3E}">
        <p14:creationId xmlns:p14="http://schemas.microsoft.com/office/powerpoint/2010/main" val="793828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500998" y="5661248"/>
            <a:ext cx="9036496" cy="5301208"/>
          </a:xfrm>
        </p:spPr>
        <p:txBody>
          <a:bodyPr>
            <a:noAutofit/>
          </a:bodyPr>
          <a:lstStyle/>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sp>
        <p:nvSpPr>
          <p:cNvPr id="5" name="Subtitle 2"/>
          <p:cNvSpPr txBox="1">
            <a:spLocks/>
          </p:cNvSpPr>
          <p:nvPr/>
        </p:nvSpPr>
        <p:spPr>
          <a:xfrm>
            <a:off x="1329943" y="4333173"/>
            <a:ext cx="9036496" cy="53012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IE" sz="2000" dirty="0">
              <a:solidFill>
                <a:srgbClr val="003300"/>
              </a:solidFill>
            </a:endParaRPr>
          </a:p>
          <a:p>
            <a:r>
              <a:rPr lang="en-IE" sz="2000" b="1" dirty="0">
                <a:solidFill>
                  <a:srgbClr val="003300"/>
                </a:solidFill>
              </a:rPr>
              <a:t>Over 8 years</a:t>
            </a:r>
          </a:p>
          <a:p>
            <a:endParaRPr lang="en-IE" sz="2000" b="1" dirty="0">
              <a:solidFill>
                <a:srgbClr val="003300"/>
              </a:solidFill>
            </a:endParaRPr>
          </a:p>
          <a:p>
            <a:r>
              <a:rPr lang="en-IE" sz="2000" u="sng" dirty="0">
                <a:solidFill>
                  <a:srgbClr val="003300"/>
                </a:solidFill>
              </a:rPr>
              <a:t>Bed 2.5m x 3m = 7.5m2</a:t>
            </a:r>
          </a:p>
          <a:p>
            <a:r>
              <a:rPr lang="en-IE" sz="2000" dirty="0">
                <a:solidFill>
                  <a:srgbClr val="003300"/>
                </a:solidFill>
              </a:rPr>
              <a:t>Annual bedding €40m2 x 8 years = €320 per m2 x 7.5ms = </a:t>
            </a:r>
            <a:r>
              <a:rPr lang="en-IE" sz="2000" b="1" dirty="0">
                <a:solidFill>
                  <a:srgbClr val="003300"/>
                </a:solidFill>
              </a:rPr>
              <a:t>€2,400.00 </a:t>
            </a:r>
          </a:p>
          <a:p>
            <a:r>
              <a:rPr lang="en-IE" sz="2000" dirty="0">
                <a:solidFill>
                  <a:srgbClr val="003300"/>
                </a:solidFill>
              </a:rPr>
              <a:t>Perennials €15m2 x 1 time only = €15 per m2 x 7.5ms =         </a:t>
            </a:r>
            <a:r>
              <a:rPr lang="en-IE" sz="2000" b="1" dirty="0">
                <a:solidFill>
                  <a:srgbClr val="003300"/>
                </a:solidFill>
              </a:rPr>
              <a:t>€112.50</a:t>
            </a:r>
          </a:p>
          <a:p>
            <a:endParaRPr lang="en-IE" sz="2000" dirty="0">
              <a:solidFill>
                <a:srgbClr val="003300"/>
              </a:solidFill>
            </a:endParaRPr>
          </a:p>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ndParaRPr>
          </a:p>
          <a:p>
            <a:endParaRPr lang="en-IE" dirty="0">
              <a:solidFill>
                <a:srgbClr val="003300"/>
              </a:solidFill>
            </a:endParaRPr>
          </a:p>
        </p:txBody>
      </p:sp>
      <p:pic>
        <p:nvPicPr>
          <p:cNvPr id="6" name="Content Placeholder 4" descr="IMG_431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6008" y="0"/>
            <a:ext cx="3669872" cy="5085184"/>
          </a:xfrm>
          <a:prstGeom prst="rect">
            <a:avLst/>
          </a:prstGeom>
        </p:spPr>
      </p:pic>
      <p:grpSp>
        <p:nvGrpSpPr>
          <p:cNvPr id="2" name="Group 1"/>
          <p:cNvGrpSpPr>
            <a:grpSpLocks noChangeAspect="1"/>
          </p:cNvGrpSpPr>
          <p:nvPr/>
        </p:nvGrpSpPr>
        <p:grpSpPr>
          <a:xfrm>
            <a:off x="6852592" y="-68626"/>
            <a:ext cx="3995936" cy="5153810"/>
            <a:chOff x="-36512" y="0"/>
            <a:chExt cx="5143500" cy="6858000"/>
          </a:xfrm>
        </p:grpSpPr>
        <p:pic>
          <p:nvPicPr>
            <p:cNvPr id="7" name="Content Placeholder 4" descr="IMG_43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2" y="0"/>
              <a:ext cx="5143500" cy="6858000"/>
            </a:xfrm>
            <a:prstGeom prst="rect">
              <a:avLst/>
            </a:prstGeom>
          </p:spPr>
        </p:pic>
        <p:pic>
          <p:nvPicPr>
            <p:cNvPr id="8" name="Content Placeholder 4" descr="IMG_431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9512" y="4797152"/>
              <a:ext cx="2016223" cy="1584176"/>
            </a:xfrm>
            <a:prstGeom prst="rect">
              <a:avLst/>
            </a:prstGeom>
            <a:ln>
              <a:noFill/>
            </a:ln>
            <a:effectLst>
              <a:softEdge rad="112500"/>
            </a:effectLst>
          </p:spPr>
        </p:pic>
        <p:cxnSp>
          <p:nvCxnSpPr>
            <p:cNvPr id="9" name="Elbow Connector 8"/>
            <p:cNvCxnSpPr/>
            <p:nvPr/>
          </p:nvCxnSpPr>
          <p:spPr>
            <a:xfrm rot="10800000" flipV="1">
              <a:off x="4211960" y="5877272"/>
              <a:ext cx="144016" cy="720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10" name="Content Placeholder 4" descr="IMG_431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300000">
              <a:off x="1546494" y="4666294"/>
              <a:ext cx="2023858" cy="1592419"/>
            </a:xfrm>
            <a:prstGeom prst="rect">
              <a:avLst/>
            </a:prstGeom>
            <a:ln>
              <a:noFill/>
            </a:ln>
            <a:effectLst>
              <a:softEdge rad="112500"/>
            </a:effectLst>
          </p:spPr>
        </p:pic>
        <p:pic>
          <p:nvPicPr>
            <p:cNvPr id="11" name="Content Placeholder 4" descr="IMG_431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059832" y="4740854"/>
              <a:ext cx="1728192" cy="1351160"/>
            </a:xfrm>
            <a:prstGeom prst="rect">
              <a:avLst/>
            </a:prstGeom>
            <a:ln>
              <a:noFill/>
            </a:ln>
            <a:effectLst>
              <a:softEdge rad="112500"/>
            </a:effectLst>
          </p:spPr>
        </p:pic>
      </p:grpSp>
    </p:spTree>
    <p:extLst>
      <p:ext uri="{BB962C8B-B14F-4D97-AF65-F5344CB8AC3E}">
        <p14:creationId xmlns:p14="http://schemas.microsoft.com/office/powerpoint/2010/main" val="3504840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08392" y="1484784"/>
            <a:ext cx="9242213" cy="3600000"/>
          </a:xfrm>
          <a:prstGeom prst="rect">
            <a:avLst/>
          </a:prstGeom>
        </p:spPr>
      </p:pic>
    </p:spTree>
    <p:extLst>
      <p:ext uri="{BB962C8B-B14F-4D97-AF65-F5344CB8AC3E}">
        <p14:creationId xmlns:p14="http://schemas.microsoft.com/office/powerpoint/2010/main" val="3095049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0203" y="1467489"/>
            <a:ext cx="9498589" cy="3600000"/>
          </a:xfrm>
          <a:prstGeom prst="rect">
            <a:avLst/>
          </a:prstGeom>
        </p:spPr>
      </p:pic>
    </p:spTree>
    <p:extLst>
      <p:ext uri="{BB962C8B-B14F-4D97-AF65-F5344CB8AC3E}">
        <p14:creationId xmlns:p14="http://schemas.microsoft.com/office/powerpoint/2010/main" val="661051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1624" y="0"/>
            <a:ext cx="6400000" cy="2924944"/>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11624" y="3212976"/>
            <a:ext cx="6400000" cy="3383976"/>
          </a:xfrm>
          <a:prstGeom prst="rect">
            <a:avLst/>
          </a:prstGeom>
        </p:spPr>
      </p:pic>
    </p:spTree>
    <p:extLst>
      <p:ext uri="{BB962C8B-B14F-4D97-AF65-F5344CB8AC3E}">
        <p14:creationId xmlns:p14="http://schemas.microsoft.com/office/powerpoint/2010/main" val="3411688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500998" y="5661248"/>
            <a:ext cx="9036496" cy="5301208"/>
          </a:xfrm>
        </p:spPr>
        <p:txBody>
          <a:bodyPr>
            <a:noAutofit/>
          </a:bodyPr>
          <a:lstStyle/>
          <a:p>
            <a:pPr algn="l"/>
            <a:r>
              <a:rPr lang="en-IE" sz="2000" dirty="0">
                <a:solidFill>
                  <a:srgbClr val="003300"/>
                </a:solidFill>
              </a:rPr>
              <a:t>Kells  - simple effective planter bed using mass planting with box edges. </a:t>
            </a:r>
          </a:p>
          <a:p>
            <a:pPr algn="l"/>
            <a:r>
              <a:rPr lang="en-IE" sz="1600" dirty="0">
                <a:solidFill>
                  <a:srgbClr val="003300"/>
                </a:solidFill>
              </a:rPr>
              <a:t>wallflowers  can also provide an important supply of nectar during the winter months.</a:t>
            </a:r>
          </a:p>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7617" y="-1"/>
            <a:ext cx="6148462" cy="5304719"/>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8040216" y="44784"/>
            <a:ext cx="1474580" cy="1151968"/>
          </a:xfrm>
          <a:prstGeom prst="rect">
            <a:avLst/>
          </a:prstGeom>
        </p:spPr>
      </p:pic>
      <p:sp>
        <p:nvSpPr>
          <p:cNvPr id="6" name="Subtitle 2"/>
          <p:cNvSpPr txBox="1">
            <a:spLocks/>
          </p:cNvSpPr>
          <p:nvPr/>
        </p:nvSpPr>
        <p:spPr>
          <a:xfrm>
            <a:off x="7968209" y="1124824"/>
            <a:ext cx="1969273" cy="288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IE" sz="1200" b="1" i="1" dirty="0"/>
              <a:t>Erysimum var</a:t>
            </a:r>
            <a:endParaRPr lang="en-IE" sz="1200" dirty="0">
              <a:solidFill>
                <a:srgbClr val="003300"/>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33970" y="1412776"/>
            <a:ext cx="1495551" cy="1080120"/>
          </a:xfrm>
          <a:prstGeom prst="rect">
            <a:avLst/>
          </a:prstGeom>
        </p:spPr>
      </p:pic>
      <p:sp>
        <p:nvSpPr>
          <p:cNvPr id="9" name="Subtitle 2"/>
          <p:cNvSpPr txBox="1">
            <a:spLocks/>
          </p:cNvSpPr>
          <p:nvPr/>
        </p:nvSpPr>
        <p:spPr>
          <a:xfrm>
            <a:off x="7943152" y="2420888"/>
            <a:ext cx="1969273" cy="288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IE" sz="1200" b="1" i="1" dirty="0"/>
              <a:t>Verbena bonariensis</a:t>
            </a:r>
            <a:endParaRPr lang="en-IE" sz="1200" dirty="0">
              <a:solidFill>
                <a:srgbClr val="003300"/>
              </a:solidFill>
            </a:endParaRP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42614" y="2708920"/>
            <a:ext cx="1440000" cy="1151968"/>
          </a:xfrm>
          <a:prstGeom prst="rect">
            <a:avLst/>
          </a:prstGeom>
        </p:spPr>
      </p:pic>
      <p:sp>
        <p:nvSpPr>
          <p:cNvPr id="11" name="Subtitle 2"/>
          <p:cNvSpPr txBox="1">
            <a:spLocks/>
          </p:cNvSpPr>
          <p:nvPr/>
        </p:nvSpPr>
        <p:spPr>
          <a:xfrm>
            <a:off x="7968209" y="3860888"/>
            <a:ext cx="1969273" cy="288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IE" sz="1200" b="1" i="1" dirty="0"/>
              <a:t>Allium var</a:t>
            </a:r>
            <a:endParaRPr lang="en-IE" sz="1200" dirty="0">
              <a:solidFill>
                <a:srgbClr val="003300"/>
              </a:solidFill>
            </a:endParaRPr>
          </a:p>
        </p:txBody>
      </p:sp>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75136" y="2132856"/>
            <a:ext cx="354564" cy="360040"/>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82917" y="836712"/>
            <a:ext cx="354564" cy="360040"/>
          </a:xfrm>
          <a:prstGeom prst="rect">
            <a:avLst/>
          </a:prstGeom>
        </p:spPr>
      </p:pic>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29520" y="3504231"/>
            <a:ext cx="354564" cy="360040"/>
          </a:xfrm>
          <a:prstGeom prst="rect">
            <a:avLst/>
          </a:prstGeom>
        </p:spPr>
      </p:pic>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33970" y="4146447"/>
            <a:ext cx="1446305" cy="1154762"/>
          </a:xfrm>
          <a:prstGeom prst="rect">
            <a:avLst/>
          </a:prstGeom>
        </p:spPr>
      </p:pic>
      <p:sp>
        <p:nvSpPr>
          <p:cNvPr id="16" name="Subtitle 2"/>
          <p:cNvSpPr txBox="1">
            <a:spLocks/>
          </p:cNvSpPr>
          <p:nvPr/>
        </p:nvSpPr>
        <p:spPr>
          <a:xfrm>
            <a:off x="7972361" y="5304719"/>
            <a:ext cx="1969273" cy="288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IE" sz="1200" b="1" i="1" dirty="0"/>
              <a:t>Buxus sempervirens</a:t>
            </a:r>
            <a:endParaRPr lang="en-IE" sz="1200" dirty="0">
              <a:solidFill>
                <a:srgbClr val="003300"/>
              </a:solidFill>
            </a:endParaRPr>
          </a:p>
        </p:txBody>
      </p:sp>
      <p:pic>
        <p:nvPicPr>
          <p:cNvPr id="17" name="Picture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33672" y="4948062"/>
            <a:ext cx="354564" cy="360040"/>
          </a:xfrm>
          <a:prstGeom prst="rect">
            <a:avLst/>
          </a:prstGeom>
        </p:spPr>
      </p:pic>
    </p:spTree>
    <p:extLst>
      <p:ext uri="{BB962C8B-B14F-4D97-AF65-F5344CB8AC3E}">
        <p14:creationId xmlns:p14="http://schemas.microsoft.com/office/powerpoint/2010/main" val="4251944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55640" y="-72454"/>
            <a:ext cx="2016224" cy="5484463"/>
          </a:xfrm>
          <a:prstGeom prst="rect">
            <a:avLst/>
          </a:prstGeom>
        </p:spPr>
      </p:pic>
      <p:sp>
        <p:nvSpPr>
          <p:cNvPr id="5" name="Subtitle 2"/>
          <p:cNvSpPr>
            <a:spLocks noGrp="1"/>
          </p:cNvSpPr>
          <p:nvPr>
            <p:ph type="subTitle" idx="1"/>
          </p:nvPr>
        </p:nvSpPr>
        <p:spPr>
          <a:xfrm>
            <a:off x="1500998" y="5373216"/>
            <a:ext cx="9036496" cy="792088"/>
          </a:xfrm>
        </p:spPr>
        <p:txBody>
          <a:bodyPr>
            <a:noAutofit/>
          </a:bodyPr>
          <a:lstStyle/>
          <a:p>
            <a:r>
              <a:rPr lang="en-IE" sz="2000" dirty="0">
                <a:solidFill>
                  <a:srgbClr val="003300"/>
                </a:solidFill>
              </a:rPr>
              <a:t>Use trees as ‘vertical bedding’ </a:t>
            </a:r>
          </a:p>
          <a:p>
            <a:r>
              <a:rPr lang="en-IE" sz="2000" dirty="0">
                <a:solidFill>
                  <a:srgbClr val="003300"/>
                </a:solidFill>
              </a:rPr>
              <a:t>height seen above the street clutter and parked cars</a:t>
            </a:r>
          </a:p>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6382" r="-2127"/>
          <a:stretch/>
        </p:blipFill>
        <p:spPr>
          <a:xfrm>
            <a:off x="5663952" y="0"/>
            <a:ext cx="3240360" cy="5386896"/>
          </a:xfrm>
          <a:prstGeom prst="rect">
            <a:avLst/>
          </a:prstGeom>
        </p:spPr>
      </p:pic>
      <p:sp>
        <p:nvSpPr>
          <p:cNvPr id="7" name="Subtitle 2"/>
          <p:cNvSpPr txBox="1">
            <a:spLocks/>
          </p:cNvSpPr>
          <p:nvPr/>
        </p:nvSpPr>
        <p:spPr>
          <a:xfrm>
            <a:off x="1961741" y="6057292"/>
            <a:ext cx="8115010" cy="11437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sz="2000" dirty="0">
                <a:solidFill>
                  <a:srgbClr val="003300"/>
                </a:solidFill>
              </a:rPr>
              <a:t>Edgeworthstown TidyTowns</a:t>
            </a:r>
          </a:p>
          <a:p>
            <a:endParaRPr lang="en-IE" sz="2000" dirty="0">
              <a:solidFill>
                <a:srgbClr val="003300"/>
              </a:solidFill>
            </a:endParaRP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ndParaRPr>
          </a:p>
          <a:p>
            <a:endParaRPr lang="en-IE" dirty="0">
              <a:solidFill>
                <a:srgbClr val="003300"/>
              </a:solidFill>
            </a:endParaRPr>
          </a:p>
        </p:txBody>
      </p:sp>
    </p:spTree>
    <p:extLst>
      <p:ext uri="{BB962C8B-B14F-4D97-AF65-F5344CB8AC3E}">
        <p14:creationId xmlns:p14="http://schemas.microsoft.com/office/powerpoint/2010/main" val="3605440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12024" y="1614617"/>
            <a:ext cx="4248472" cy="3127276"/>
          </a:xfrm>
          <a:prstGeom prst="rect">
            <a:avLst/>
          </a:prstGeom>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8691" y="1614617"/>
            <a:ext cx="4450986" cy="3128400"/>
          </a:xfrm>
          <a:prstGeom prst="rect">
            <a:avLst/>
          </a:prstGeom>
        </p:spPr>
      </p:pic>
      <p:sp>
        <p:nvSpPr>
          <p:cNvPr id="5" name="Subtitle 2"/>
          <p:cNvSpPr>
            <a:spLocks noGrp="1"/>
          </p:cNvSpPr>
          <p:nvPr>
            <p:ph type="subTitle" idx="1"/>
          </p:nvPr>
        </p:nvSpPr>
        <p:spPr>
          <a:xfrm>
            <a:off x="1500998" y="5661248"/>
            <a:ext cx="9036496" cy="5301208"/>
          </a:xfrm>
        </p:spPr>
        <p:txBody>
          <a:bodyPr>
            <a:noAutofit/>
          </a:bodyPr>
          <a:lstStyle/>
          <a:p>
            <a:pPr algn="l"/>
            <a:r>
              <a:rPr lang="en-IE" sz="2000" dirty="0"/>
              <a:t>Athboy 			                before and after</a:t>
            </a: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spTree>
    <p:extLst>
      <p:ext uri="{BB962C8B-B14F-4D97-AF65-F5344CB8AC3E}">
        <p14:creationId xmlns:p14="http://schemas.microsoft.com/office/powerpoint/2010/main" val="4105820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7488" y="13692"/>
            <a:ext cx="5976664" cy="5143500"/>
          </a:xfrm>
          <a:prstGeom prst="rect">
            <a:avLst/>
          </a:prstGeom>
        </p:spPr>
      </p:pic>
      <p:sp>
        <p:nvSpPr>
          <p:cNvPr id="5" name="Subtitle 2"/>
          <p:cNvSpPr>
            <a:spLocks noGrp="1"/>
          </p:cNvSpPr>
          <p:nvPr>
            <p:ph type="subTitle" idx="1"/>
          </p:nvPr>
        </p:nvSpPr>
        <p:spPr>
          <a:xfrm>
            <a:off x="1500998" y="5661248"/>
            <a:ext cx="9036496" cy="5301208"/>
          </a:xfrm>
        </p:spPr>
        <p:txBody>
          <a:bodyPr>
            <a:noAutofit/>
          </a:bodyPr>
          <a:lstStyle/>
          <a:p>
            <a:pPr algn="l"/>
            <a:r>
              <a:rPr lang="en-IE" sz="2000" dirty="0"/>
              <a:t>Athboy , Co Meath. succession of seasonal plants from early iris to geranium to late summer roses. Colour palette perfect for a pedestrian link to the main street along a beautiful stone walled lane</a:t>
            </a:r>
          </a:p>
          <a:p>
            <a:r>
              <a:rPr lang="en-IE" sz="2000" dirty="0">
                <a:solidFill>
                  <a:srgbClr val="003300"/>
                </a:solidFill>
              </a:rPr>
              <a:t> </a:t>
            </a:r>
          </a:p>
          <a:p>
            <a:r>
              <a:rPr lang="en-IE" sz="2000" dirty="0">
                <a:solidFill>
                  <a:srgbClr val="003300"/>
                </a:solidFill>
              </a:rPr>
              <a:t> </a:t>
            </a:r>
          </a:p>
          <a:p>
            <a:endParaRPr lang="en-IE" dirty="0">
              <a:solidFill>
                <a:srgbClr val="003300"/>
              </a:solidFill>
            </a:endParaRPr>
          </a:p>
          <a:p>
            <a:endParaRPr lang="en-IE" dirty="0">
              <a:solidFill>
                <a:srgbClr val="003300"/>
              </a:solidFill>
              <a:effectLst/>
            </a:endParaRPr>
          </a:p>
          <a:p>
            <a:endParaRPr lang="en-IE" dirty="0">
              <a:solidFill>
                <a:srgbClr val="003300"/>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62695" y="116632"/>
            <a:ext cx="1872208" cy="1368152"/>
          </a:xfrm>
          <a:prstGeom prst="rect">
            <a:avLst/>
          </a:prstGeom>
        </p:spPr>
      </p:pic>
      <p:sp>
        <p:nvSpPr>
          <p:cNvPr id="6" name="Subtitle 2"/>
          <p:cNvSpPr txBox="1">
            <a:spLocks/>
          </p:cNvSpPr>
          <p:nvPr/>
        </p:nvSpPr>
        <p:spPr>
          <a:xfrm>
            <a:off x="7988110" y="1484784"/>
            <a:ext cx="2284355" cy="4320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IE" sz="1200" b="1" i="1" dirty="0"/>
              <a:t>Alchemilla mollis</a:t>
            </a:r>
            <a:r>
              <a:rPr lang="en-IE" sz="1200" b="1" dirty="0"/>
              <a:t> </a:t>
            </a:r>
            <a:endParaRPr lang="en-IE" sz="1200" dirty="0">
              <a:solidFill>
                <a:srgbClr val="003300"/>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8076325" y="1772816"/>
            <a:ext cx="1872000" cy="1367944"/>
          </a:xfrm>
          <a:prstGeom prst="rect">
            <a:avLst/>
          </a:prstGeom>
        </p:spPr>
      </p:pic>
      <p:sp>
        <p:nvSpPr>
          <p:cNvPr id="9" name="Subtitle 2"/>
          <p:cNvSpPr txBox="1">
            <a:spLocks/>
          </p:cNvSpPr>
          <p:nvPr/>
        </p:nvSpPr>
        <p:spPr>
          <a:xfrm>
            <a:off x="7988110" y="3140968"/>
            <a:ext cx="1969273" cy="288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IE" sz="1200" b="1" i="1" dirty="0"/>
              <a:t>Geranium sanguineum</a:t>
            </a:r>
            <a:endParaRPr lang="en-IE" sz="1200" dirty="0">
              <a:solidFill>
                <a:srgbClr val="003300"/>
              </a:solidFill>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97235" y="3429000"/>
            <a:ext cx="1872000" cy="1368152"/>
          </a:xfrm>
          <a:prstGeom prst="rect">
            <a:avLst/>
          </a:prstGeom>
        </p:spPr>
      </p:pic>
      <p:sp>
        <p:nvSpPr>
          <p:cNvPr id="10" name="Subtitle 2"/>
          <p:cNvSpPr txBox="1">
            <a:spLocks/>
          </p:cNvSpPr>
          <p:nvPr/>
        </p:nvSpPr>
        <p:spPr>
          <a:xfrm>
            <a:off x="8027121" y="4797152"/>
            <a:ext cx="1969273" cy="288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IE" sz="1200" b="1" i="1" dirty="0"/>
              <a:t>Rosa var</a:t>
            </a:r>
            <a:endParaRPr lang="en-IE" sz="1200" dirty="0">
              <a:solidFill>
                <a:srgbClr val="003300"/>
              </a:solidFill>
            </a:endParaRPr>
          </a:p>
        </p:txBody>
      </p:sp>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57382" y="2744924"/>
            <a:ext cx="354564" cy="360040"/>
          </a:xfrm>
          <a:prstGeom prst="rect">
            <a:avLst/>
          </a:prstGeom>
        </p:spPr>
      </p:pic>
    </p:spTree>
    <p:extLst>
      <p:ext uri="{BB962C8B-B14F-4D97-AF65-F5344CB8AC3E}">
        <p14:creationId xmlns:p14="http://schemas.microsoft.com/office/powerpoint/2010/main" val="415837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IE" dirty="0"/>
            </a:br>
            <a:br>
              <a:rPr lang="en-IE" dirty="0"/>
            </a:br>
            <a:endParaRPr lang="en-IE" dirty="0"/>
          </a:p>
        </p:txBody>
      </p:sp>
      <p:sp>
        <p:nvSpPr>
          <p:cNvPr id="3" name="Content Placeholder 2"/>
          <p:cNvSpPr>
            <a:spLocks noGrp="1"/>
          </p:cNvSpPr>
          <p:nvPr>
            <p:ph sz="half" idx="1"/>
          </p:nvPr>
        </p:nvSpPr>
        <p:spPr>
          <a:xfrm>
            <a:off x="838200" y="1729820"/>
            <a:ext cx="5181600" cy="3570600"/>
          </a:xfrm>
        </p:spPr>
        <p:txBody>
          <a:bodyPr>
            <a:normAutofit/>
          </a:bodyPr>
          <a:lstStyle/>
          <a:p>
            <a:pPr marL="0" indent="0">
              <a:defRPr/>
            </a:pPr>
            <a:endParaRPr lang="en-IE" sz="2400" dirty="0"/>
          </a:p>
          <a:p>
            <a:pPr marL="0" indent="0">
              <a:defRPr/>
            </a:pPr>
            <a:endParaRPr lang="en-IE" sz="2400" dirty="0"/>
          </a:p>
          <a:p>
            <a:pPr marL="0" indent="0">
              <a:defRPr/>
            </a:pPr>
            <a:endParaRPr lang="en-IE" sz="2400" dirty="0"/>
          </a:p>
          <a:p>
            <a:pPr marL="0" indent="0">
              <a:defRPr/>
            </a:pPr>
            <a:endParaRPr lang="en-IE" sz="2400" dirty="0"/>
          </a:p>
          <a:p>
            <a:pPr marL="0" indent="0">
              <a:defRPr/>
            </a:pPr>
            <a:endParaRPr lang="en-IE" sz="2400" dirty="0"/>
          </a:p>
          <a:p>
            <a:pPr marL="0" indent="0">
              <a:defRPr/>
            </a:pPr>
            <a:endParaRPr lang="en-IE" sz="2400" dirty="0"/>
          </a:p>
          <a:p>
            <a:pPr marL="0" indent="0">
              <a:defRPr/>
            </a:pPr>
            <a:endParaRPr lang="en-IE" sz="2400" dirty="0"/>
          </a:p>
          <a:p>
            <a:pPr marL="0" indent="0">
              <a:defRPr/>
            </a:pPr>
            <a:endParaRPr lang="en-IE" dirty="0"/>
          </a:p>
          <a:p>
            <a:pPr marL="0" indent="0">
              <a:defRPr/>
            </a:pPr>
            <a:endParaRPr lang="en-IE" dirty="0"/>
          </a:p>
        </p:txBody>
      </p:sp>
      <p:sp>
        <p:nvSpPr>
          <p:cNvPr id="4" name="Content Placeholder 3">
            <a:extLst>
              <a:ext uri="{FF2B5EF4-FFF2-40B4-BE49-F238E27FC236}">
                <a16:creationId xmlns:a16="http://schemas.microsoft.com/office/drawing/2014/main" id="{CE3A6728-0D13-4EC8-ADA6-985B471F383D}"/>
              </a:ext>
            </a:extLst>
          </p:cNvPr>
          <p:cNvSpPr>
            <a:spLocks noGrp="1"/>
          </p:cNvSpPr>
          <p:nvPr>
            <p:ph sz="half" idx="4294967295"/>
          </p:nvPr>
        </p:nvSpPr>
        <p:spPr>
          <a:xfrm>
            <a:off x="5920563" y="765774"/>
            <a:ext cx="5181600" cy="4351338"/>
          </a:xfrm>
        </p:spPr>
        <p:txBody>
          <a:bodyPr>
            <a:normAutofit/>
          </a:bodyPr>
          <a:lstStyle/>
          <a:p>
            <a:endParaRPr lang="en-US" dirty="0"/>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081" y="1282269"/>
            <a:ext cx="6062663" cy="258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A97ABA6A-01FA-422E-8E94-9BCD3E032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2282" y="4534646"/>
            <a:ext cx="1894326" cy="155758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B9B8F37-FE66-4202-B72B-B34D95C01EF3}"/>
              </a:ext>
            </a:extLst>
          </p:cNvPr>
          <p:cNvSpPr txBox="1"/>
          <p:nvPr/>
        </p:nvSpPr>
        <p:spPr>
          <a:xfrm>
            <a:off x="499730" y="404257"/>
            <a:ext cx="11153554" cy="707886"/>
          </a:xfrm>
          <a:prstGeom prst="rect">
            <a:avLst/>
          </a:prstGeom>
          <a:noFill/>
        </p:spPr>
        <p:txBody>
          <a:bodyPr wrap="square" rtlCol="0">
            <a:spAutoFit/>
          </a:bodyPr>
          <a:lstStyle/>
          <a:p>
            <a:pPr algn="ctr"/>
            <a:r>
              <a:rPr lang="en-GB" sz="4000" dirty="0">
                <a:solidFill>
                  <a:schemeClr val="accent1"/>
                </a:solidFill>
              </a:rPr>
              <a:t>17 Sustainable Development Goals</a:t>
            </a:r>
            <a:endParaRPr lang="en-US" sz="4000" dirty="0">
              <a:solidFill>
                <a:schemeClr val="accent1"/>
              </a:solidFill>
            </a:endParaRPr>
          </a:p>
        </p:txBody>
      </p:sp>
      <p:sp>
        <p:nvSpPr>
          <p:cNvPr id="7" name="TextBox 6">
            <a:extLst>
              <a:ext uri="{FF2B5EF4-FFF2-40B4-BE49-F238E27FC236}">
                <a16:creationId xmlns:a16="http://schemas.microsoft.com/office/drawing/2014/main" id="{7D0B871A-DC27-45B9-9F5F-7797A6C7DCD9}"/>
              </a:ext>
            </a:extLst>
          </p:cNvPr>
          <p:cNvSpPr txBox="1"/>
          <p:nvPr/>
        </p:nvSpPr>
        <p:spPr>
          <a:xfrm>
            <a:off x="595423" y="4486777"/>
            <a:ext cx="5858540" cy="2308324"/>
          </a:xfrm>
          <a:prstGeom prst="rect">
            <a:avLst/>
          </a:prstGeom>
          <a:noFill/>
        </p:spPr>
        <p:txBody>
          <a:bodyPr wrap="square" rtlCol="0">
            <a:spAutoFit/>
          </a:bodyPr>
          <a:lstStyle/>
          <a:p>
            <a:r>
              <a:rPr lang="en-IE" sz="1800" dirty="0"/>
              <a:t>In September 2015, 193 UN Member States adopted the </a:t>
            </a:r>
            <a:r>
              <a:rPr lang="en-IE" sz="1800" u="sng" dirty="0">
                <a:hlinkClick r:id="rId4"/>
              </a:rPr>
              <a:t>2030 Agenda for Sustainable Development </a:t>
            </a:r>
            <a:r>
              <a:rPr lang="en-IE" sz="1800" i="1" u="sng" dirty="0">
                <a:hlinkClick r:id="rId4"/>
              </a:rPr>
              <a:t>("Transforming our World").</a:t>
            </a:r>
            <a:r>
              <a:rPr lang="en-IE" sz="1800" i="1" u="sng" dirty="0"/>
              <a:t> </a:t>
            </a:r>
            <a:r>
              <a:rPr lang="en-IE" sz="1800" dirty="0"/>
              <a:t>The centre piece of the 2030 Agenda is the 17 Sustainable Development Goals (SDGs), with </a:t>
            </a:r>
            <a:r>
              <a:rPr lang="en-IE" sz="1800" b="1" u="sng" dirty="0"/>
              <a:t>169 targets</a:t>
            </a:r>
            <a:r>
              <a:rPr lang="en-IE" sz="1800" dirty="0"/>
              <a:t>.  The 17 SDGs reflect economic, social and environmental dimensions of sustainable development.</a:t>
            </a:r>
          </a:p>
          <a:p>
            <a:endParaRPr lang="en-US" dirty="0"/>
          </a:p>
        </p:txBody>
      </p:sp>
    </p:spTree>
    <p:extLst>
      <p:ext uri="{BB962C8B-B14F-4D97-AF65-F5344CB8AC3E}">
        <p14:creationId xmlns:p14="http://schemas.microsoft.com/office/powerpoint/2010/main" val="3156286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8338-440B-4F22-9B8F-2A0C1C6F9902}"/>
              </a:ext>
            </a:extLst>
          </p:cNvPr>
          <p:cNvSpPr>
            <a:spLocks noGrp="1"/>
          </p:cNvSpPr>
          <p:nvPr>
            <p:ph type="title"/>
          </p:nvPr>
        </p:nvSpPr>
        <p:spPr/>
        <p:txBody>
          <a:bodyPr/>
          <a:lstStyle/>
          <a:p>
            <a:r>
              <a:rPr lang="en-GB" dirty="0"/>
              <a:t>Any Questions?  Thoughts?</a:t>
            </a:r>
            <a:endParaRPr lang="en-US" dirty="0"/>
          </a:p>
        </p:txBody>
      </p:sp>
      <p:sp>
        <p:nvSpPr>
          <p:cNvPr id="3" name="Content Placeholder 2">
            <a:extLst>
              <a:ext uri="{FF2B5EF4-FFF2-40B4-BE49-F238E27FC236}">
                <a16:creationId xmlns:a16="http://schemas.microsoft.com/office/drawing/2014/main" id="{9A5CFB73-65F1-4DA5-8B3D-50258274A06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4339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IE" dirty="0"/>
              <a:t>What is Ireland doing? </a:t>
            </a:r>
          </a:p>
        </p:txBody>
      </p:sp>
      <p:sp>
        <p:nvSpPr>
          <p:cNvPr id="3" name="Content Placeholder 2"/>
          <p:cNvSpPr>
            <a:spLocks noGrp="1"/>
          </p:cNvSpPr>
          <p:nvPr>
            <p:ph idx="1"/>
          </p:nvPr>
        </p:nvSpPr>
        <p:spPr>
          <a:xfrm>
            <a:off x="720725" y="2057401"/>
            <a:ext cx="9626600" cy="4119563"/>
          </a:xfrm>
        </p:spPr>
        <p:txBody>
          <a:bodyPr/>
          <a:lstStyle/>
          <a:p>
            <a:pPr marL="342900" indent="-342900" algn="just">
              <a:buFont typeface="Arial" panose="020B0604020202020204" pitchFamily="34" charset="0"/>
              <a:buChar char="•"/>
              <a:defRPr/>
            </a:pPr>
            <a:r>
              <a:rPr lang="en-IE" sz="2200" dirty="0"/>
              <a:t>Sustainable Development Goals National Implementation</a:t>
            </a:r>
          </a:p>
          <a:p>
            <a:pPr marL="0" indent="0" algn="just">
              <a:defRPr/>
            </a:pPr>
            <a:r>
              <a:rPr lang="en-IE" sz="2200" dirty="0"/>
              <a:t>	Plan.</a:t>
            </a:r>
          </a:p>
          <a:p>
            <a:pPr marL="342900" indent="-342900" algn="just">
              <a:buFont typeface="Arial" panose="020B0604020202020204" pitchFamily="34" charset="0"/>
              <a:buChar char="•"/>
              <a:defRPr/>
            </a:pPr>
            <a:endParaRPr lang="en-IE" sz="2200" dirty="0"/>
          </a:p>
          <a:p>
            <a:pPr marL="342900" indent="-342900">
              <a:buFont typeface="Arial" panose="020B0604020202020204" pitchFamily="34" charset="0"/>
              <a:buChar char="•"/>
              <a:defRPr/>
            </a:pPr>
            <a:r>
              <a:rPr lang="en-IE" sz="2200" dirty="0"/>
              <a:t>The Plan indicated a coordinated whole-of-Government </a:t>
            </a:r>
          </a:p>
          <a:p>
            <a:pPr marL="0" indent="0">
              <a:defRPr/>
            </a:pPr>
            <a:r>
              <a:rPr lang="en-IE" sz="2200" dirty="0"/>
              <a:t>	approach to implement the SDGs.</a:t>
            </a:r>
            <a:br>
              <a:rPr lang="en-IE" sz="2200" dirty="0"/>
            </a:br>
            <a:endParaRPr lang="en-IE" sz="2200" dirty="0"/>
          </a:p>
          <a:p>
            <a:pPr marL="342900" indent="-342900">
              <a:buFont typeface="Arial" panose="020B0604020202020204" pitchFamily="34" charset="0"/>
              <a:buChar char="•"/>
              <a:defRPr/>
            </a:pPr>
            <a:r>
              <a:rPr lang="en-IE" sz="2200" dirty="0"/>
              <a:t>Selected, from applicants, </a:t>
            </a:r>
            <a:br>
              <a:rPr lang="en-IE" sz="2200" dirty="0"/>
            </a:br>
            <a:r>
              <a:rPr lang="en-IE" sz="2200" dirty="0"/>
              <a:t>Sustainable Development Champions</a:t>
            </a:r>
            <a:br>
              <a:rPr lang="en-IE" sz="2200" dirty="0"/>
            </a:br>
            <a:r>
              <a:rPr lang="en-IE" sz="2000" spc="-75" dirty="0">
                <a:solidFill>
                  <a:srgbClr val="5E5E5E"/>
                </a:solidFill>
                <a:ea typeface="Open Sans"/>
                <a:cs typeface="Open Sans"/>
              </a:rPr>
              <a:t>To promote and implement the 17 Goals and ensure </a:t>
            </a:r>
            <a:br>
              <a:rPr lang="en-IE" sz="2000" spc="-75" dirty="0">
                <a:solidFill>
                  <a:srgbClr val="5E5E5E"/>
                </a:solidFill>
                <a:ea typeface="Open Sans"/>
                <a:cs typeface="Open Sans"/>
              </a:rPr>
            </a:br>
            <a:r>
              <a:rPr lang="en-IE" sz="2000" spc="-75" dirty="0">
                <a:solidFill>
                  <a:srgbClr val="5E5E5E"/>
                </a:solidFill>
                <a:ea typeface="Open Sans"/>
                <a:cs typeface="Open Sans"/>
              </a:rPr>
              <a:t>that they are incorporated into plans and strategies </a:t>
            </a:r>
          </a:p>
          <a:p>
            <a:pPr marL="342900" indent="-342900">
              <a:buFont typeface="Arial" panose="020B0604020202020204" pitchFamily="34" charset="0"/>
              <a:buChar char="•"/>
              <a:defRPr/>
            </a:pPr>
            <a:endParaRPr lang="en-IE" sz="2200" dirty="0"/>
          </a:p>
          <a:p>
            <a:pPr marL="0" indent="0">
              <a:defRPr/>
            </a:pPr>
            <a:endParaRPr lang="en-IE" sz="2200" dirty="0"/>
          </a:p>
          <a:p>
            <a:pPr marL="0" indent="0">
              <a:defRPr/>
            </a:pPr>
            <a:endParaRPr lang="en-IE" sz="2200" dirty="0"/>
          </a:p>
          <a:p>
            <a:pPr marL="0" indent="0">
              <a:defRPr/>
            </a:pPr>
            <a:endParaRPr lang="en-IE" sz="2200" dirty="0"/>
          </a:p>
          <a:p>
            <a:pPr marL="342900" indent="-342900">
              <a:buFont typeface="Arial" panose="020B0604020202020204" pitchFamily="34" charset="0"/>
              <a:buChar char="•"/>
              <a:defRPr/>
            </a:pPr>
            <a:endParaRPr lang="en-IE" sz="2200" dirty="0"/>
          </a:p>
          <a:p>
            <a:pPr marL="342900" indent="-342900">
              <a:buFont typeface="Arial" panose="020B0604020202020204" pitchFamily="34" charset="0"/>
              <a:buChar char="•"/>
              <a:defRPr/>
            </a:pPr>
            <a:endParaRPr lang="en-IE" sz="2400" dirty="0"/>
          </a:p>
          <a:p>
            <a:pPr marL="0" indent="0" algn="just">
              <a:defRPr/>
            </a:pPr>
            <a:endParaRPr lang="en-IE" sz="1300" dirty="0"/>
          </a:p>
          <a:p>
            <a:pPr marL="0" indent="0" algn="just">
              <a:defRPr/>
            </a:pPr>
            <a:endParaRPr lang="en-IE" sz="2700" dirty="0"/>
          </a:p>
          <a:p>
            <a:pPr marL="571500" indent="-571500" algn="just">
              <a:buFont typeface="Arial" panose="020B0604020202020204" pitchFamily="34" charset="0"/>
              <a:buChar char="•"/>
              <a:defRPr/>
            </a:pPr>
            <a:endParaRPr lang="en-IE" sz="2700" dirty="0"/>
          </a:p>
        </p:txBody>
      </p:sp>
      <p:pic>
        <p:nvPicPr>
          <p:cNvPr id="18436" name="Picture 4" descr="E:\lunch and\DcA7TSkWkAAUZD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380" y="1673411"/>
            <a:ext cx="3785923" cy="450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758072"/>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E" dirty="0"/>
          </a:p>
        </p:txBody>
      </p:sp>
      <p:pic>
        <p:nvPicPr>
          <p:cNvPr id="204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371475"/>
            <a:ext cx="96266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882" y="1602102"/>
            <a:ext cx="11850688" cy="472519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080246"/>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73091" y="697707"/>
            <a:ext cx="10444957" cy="5456238"/>
          </a:xfrm>
        </p:spPr>
        <p:txBody>
          <a:bodyPr/>
          <a:lstStyle/>
          <a:p>
            <a:pPr algn="ctr">
              <a:defRPr/>
            </a:pPr>
            <a:r>
              <a:rPr lang="en-IE" sz="4000" dirty="0">
                <a:solidFill>
                  <a:schemeClr val="tx1"/>
                </a:solidFill>
                <a:latin typeface="Calibri" panose="020F0502020204030204" pitchFamily="34" charset="0"/>
              </a:rPr>
              <a:t>How can the SDGs link to TidyTowns</a:t>
            </a:r>
          </a:p>
          <a:p>
            <a:pPr marL="571500" indent="-571500">
              <a:spcBef>
                <a:spcPts val="500"/>
              </a:spcBef>
              <a:buClr>
                <a:schemeClr val="accent1"/>
              </a:buClr>
              <a:buSzPct val="80000"/>
              <a:buFont typeface="Arial" panose="020B0604020202020204" pitchFamily="34" charset="0"/>
              <a:buChar char="•"/>
              <a:defRPr/>
            </a:pPr>
            <a:r>
              <a:rPr lang="en-IE" sz="2700" dirty="0">
                <a:solidFill>
                  <a:schemeClr val="tx2"/>
                </a:solidFill>
              </a:rPr>
              <a:t>Anti-Litter and Anti-Graffiti .</a:t>
            </a:r>
          </a:p>
          <a:p>
            <a:pPr marL="571500" indent="-571500">
              <a:spcBef>
                <a:spcPts val="500"/>
              </a:spcBef>
              <a:buClr>
                <a:schemeClr val="accent1"/>
              </a:buClr>
              <a:buSzPct val="80000"/>
              <a:buFont typeface="Arial" panose="020B0604020202020204" pitchFamily="34" charset="0"/>
              <a:buChar char="•"/>
              <a:defRPr/>
            </a:pPr>
            <a:r>
              <a:rPr lang="en-IE" sz="2700" dirty="0">
                <a:solidFill>
                  <a:schemeClr val="tx2"/>
                </a:solidFill>
              </a:rPr>
              <a:t>Local Environment Action Fund (Formerly LA21).</a:t>
            </a:r>
          </a:p>
          <a:p>
            <a:pPr marL="571500" indent="-571500">
              <a:spcBef>
                <a:spcPts val="500"/>
              </a:spcBef>
              <a:buClr>
                <a:schemeClr val="accent1"/>
              </a:buClr>
              <a:buSzPct val="80000"/>
              <a:buFont typeface="Arial" panose="020B0604020202020204" pitchFamily="34" charset="0"/>
              <a:buChar char="•"/>
              <a:defRPr/>
            </a:pPr>
            <a:r>
              <a:rPr lang="en-IE" sz="2700" dirty="0">
                <a:solidFill>
                  <a:schemeClr val="tx2"/>
                </a:solidFill>
              </a:rPr>
              <a:t>Collaboration – PPNs, </a:t>
            </a:r>
          </a:p>
          <a:p>
            <a:pPr marL="571500" indent="-571500">
              <a:spcBef>
                <a:spcPts val="500"/>
              </a:spcBef>
              <a:buClr>
                <a:schemeClr val="accent1"/>
              </a:buClr>
              <a:buSzPct val="80000"/>
              <a:buFont typeface="Arial" panose="020B0604020202020204" pitchFamily="34" charset="0"/>
              <a:buChar char="•"/>
              <a:defRPr/>
            </a:pPr>
            <a:r>
              <a:rPr lang="en-IE" sz="2700" dirty="0">
                <a:solidFill>
                  <a:schemeClr val="tx2"/>
                </a:solidFill>
              </a:rPr>
              <a:t>Act Local - Think Global. </a:t>
            </a:r>
          </a:p>
          <a:p>
            <a:pPr marL="571500" indent="-571500">
              <a:spcBef>
                <a:spcPts val="500"/>
              </a:spcBef>
              <a:buClr>
                <a:schemeClr val="accent1"/>
              </a:buClr>
              <a:buSzPct val="80000"/>
              <a:buFont typeface="Arial" panose="020B0604020202020204" pitchFamily="34" charset="0"/>
              <a:buChar char="•"/>
              <a:defRPr/>
            </a:pPr>
            <a:r>
              <a:rPr lang="en-IE" sz="2700" dirty="0">
                <a:solidFill>
                  <a:schemeClr val="tx2"/>
                </a:solidFill>
              </a:rPr>
              <a:t>Additional Initiatives which will include SDG branding and at local Tidy Towns/National Spring Clean/ Gum Litter Task Force</a:t>
            </a:r>
          </a:p>
          <a:p>
            <a:pPr marL="571500" indent="-571500">
              <a:spcBef>
                <a:spcPts val="500"/>
              </a:spcBef>
              <a:buClr>
                <a:schemeClr val="accent1"/>
              </a:buClr>
              <a:buSzPct val="80000"/>
              <a:buFont typeface="Arial" panose="020B0604020202020204" pitchFamily="34" charset="0"/>
              <a:buChar char="•"/>
              <a:defRPr/>
            </a:pPr>
            <a:endParaRPr lang="en-IE" sz="2700" dirty="0">
              <a:solidFill>
                <a:schemeClr val="tx2"/>
              </a:solidFill>
            </a:endParaRPr>
          </a:p>
          <a:p>
            <a:pPr marL="571500" indent="-571500">
              <a:spcBef>
                <a:spcPts val="500"/>
              </a:spcBef>
              <a:buClr>
                <a:schemeClr val="accent1"/>
              </a:buClr>
              <a:buSzPct val="80000"/>
              <a:buFont typeface="Arial" panose="020B0604020202020204" pitchFamily="34" charset="0"/>
              <a:buChar char="•"/>
              <a:defRPr/>
            </a:pPr>
            <a:endParaRPr lang="en-IE" sz="2700" dirty="0">
              <a:solidFill>
                <a:schemeClr val="tx2"/>
              </a:solidFill>
            </a:endParaRPr>
          </a:p>
          <a:p>
            <a:pPr marL="571500" indent="-571500">
              <a:spcBef>
                <a:spcPts val="500"/>
              </a:spcBef>
              <a:buClr>
                <a:schemeClr val="accent1"/>
              </a:buClr>
              <a:buSzPct val="80000"/>
              <a:buFont typeface="Arial" panose="020B0604020202020204" pitchFamily="34" charset="0"/>
              <a:buChar char="•"/>
              <a:defRPr/>
            </a:pPr>
            <a:endParaRPr lang="en-IE" sz="4800" dirty="0">
              <a:solidFill>
                <a:schemeClr val="tx2"/>
              </a:solidFill>
            </a:endParaRPr>
          </a:p>
          <a:p>
            <a:pPr marL="571500" indent="-571500">
              <a:spcBef>
                <a:spcPts val="500"/>
              </a:spcBef>
              <a:buClr>
                <a:schemeClr val="accent1"/>
              </a:buClr>
              <a:buSzPct val="80000"/>
              <a:buFont typeface="Arial" panose="020B0604020202020204" pitchFamily="34" charset="0"/>
              <a:buChar char="•"/>
              <a:defRPr/>
            </a:pPr>
            <a:endParaRPr lang="en-US" sz="4000" dirty="0">
              <a:solidFill>
                <a:schemeClr val="tx2"/>
              </a:solidFill>
              <a:latin typeface="Calibri" panose="020F0502020204030204" pitchFamily="34" charset="0"/>
            </a:endParaRPr>
          </a:p>
          <a:p>
            <a:pPr marL="0" indent="0">
              <a:defRPr/>
            </a:pPr>
            <a:endParaRPr lang="en-IE" sz="4000" dirty="0">
              <a:solidFill>
                <a:schemeClr val="tx1"/>
              </a:solidFill>
              <a:latin typeface="Calibri" panose="020F0502020204030204" pitchFamily="34" charset="0"/>
            </a:endParaRPr>
          </a:p>
          <a:p>
            <a:pPr marL="0" indent="0">
              <a:defRPr/>
            </a:pPr>
            <a:endParaRPr lang="en-IE" sz="4000" dirty="0">
              <a:solidFill>
                <a:schemeClr val="tx1"/>
              </a:solidFill>
              <a:latin typeface="Calibri" panose="020F0502020204030204" pitchFamily="34" charset="0"/>
            </a:endParaRPr>
          </a:p>
          <a:p>
            <a:pPr>
              <a:defRPr/>
            </a:pPr>
            <a:endParaRPr lang="en-IE" sz="4800" dirty="0"/>
          </a:p>
        </p:txBody>
      </p:sp>
      <p:pic>
        <p:nvPicPr>
          <p:cNvPr id="2253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057" y="4711700"/>
            <a:ext cx="119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9685" y="4673600"/>
            <a:ext cx="11906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7485" y="4711700"/>
            <a:ext cx="11906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8565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51020-C1E7-4607-879E-9E39141D6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83" y="640116"/>
            <a:ext cx="5133738" cy="5133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A97ABA6A-01FA-422E-8E94-9BCD3E032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5419" y="4903407"/>
            <a:ext cx="1740899" cy="174089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EEA78EA-845E-404A-AE34-BC42E29A2AFC}"/>
              </a:ext>
            </a:extLst>
          </p:cNvPr>
          <p:cNvSpPr txBox="1"/>
          <p:nvPr/>
        </p:nvSpPr>
        <p:spPr>
          <a:xfrm>
            <a:off x="6059017" y="1633642"/>
            <a:ext cx="6101593" cy="4154984"/>
          </a:xfrm>
          <a:prstGeom prst="rect">
            <a:avLst/>
          </a:prstGeom>
          <a:noFill/>
        </p:spPr>
        <p:txBody>
          <a:bodyPr wrap="square" lIns="91440" tIns="45720" rIns="91440" bIns="45720" rtlCol="0">
            <a:spAutoFit/>
          </a:bodyPr>
          <a:lstStyle/>
          <a:p>
            <a:r>
              <a:rPr lang="en-US" sz="2400" b="1" dirty="0"/>
              <a:t>Support your local Charities &amp; Voluntary Groups</a:t>
            </a:r>
          </a:p>
          <a:p>
            <a:endParaRPr lang="en-US" sz="2400" b="1" dirty="0"/>
          </a:p>
          <a:p>
            <a:r>
              <a:rPr lang="en-US" sz="2400" b="1" dirty="0"/>
              <a:t>Local Shoe Box Appeal </a:t>
            </a:r>
          </a:p>
          <a:p>
            <a:endParaRPr lang="en-US" sz="2400" b="1" dirty="0"/>
          </a:p>
          <a:p>
            <a:r>
              <a:rPr lang="en-US" sz="2400" b="1" dirty="0"/>
              <a:t>Take one /leave one behind</a:t>
            </a:r>
          </a:p>
          <a:p>
            <a:endParaRPr lang="en-US" sz="2400" b="1" dirty="0"/>
          </a:p>
          <a:p>
            <a:r>
              <a:rPr lang="en-US" sz="2400" b="1" dirty="0"/>
              <a:t>Include marginalised individuals</a:t>
            </a:r>
          </a:p>
          <a:p>
            <a:endParaRPr lang="en-US" dirty="0"/>
          </a:p>
          <a:p>
            <a:endParaRPr lang="en-US" dirty="0"/>
          </a:p>
          <a:p>
            <a:endParaRPr lang="en-US" dirty="0"/>
          </a:p>
          <a:p>
            <a:endParaRPr lang="en-IE" dirty="0"/>
          </a:p>
        </p:txBody>
      </p:sp>
    </p:spTree>
    <p:extLst>
      <p:ext uri="{BB962C8B-B14F-4D97-AF65-F5344CB8AC3E}">
        <p14:creationId xmlns:p14="http://schemas.microsoft.com/office/powerpoint/2010/main" val="3758458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mpla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ommunications_Dept_PPT-Template" id="{C814725D-55F5-DC4B-B22D-1030BC572E7E}" vid="{7584304C-F51C-D347-8850-CA7B9D0DC0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Docs_DocumentTopicsTaxHTField0 xmlns="b9e5c46e-0c84-4bde-9122-a7cee49f8b13">
      <Terms xmlns="http://schemas.microsoft.com/office/infopath/2007/PartnerControls"/>
    </eDocs_DocumentTopicsTaxHTField0>
    <eDocs_FileStatus xmlns="http://schemas.microsoft.com/sharepoint/v3">Live</eDocs_FileStatus>
    <eDocs_SeriesSubSeriesTaxHTField0 xmlns="b9e5c46e-0c84-4bde-9122-a7cee49f8b13">
      <Terms xmlns="http://schemas.microsoft.com/office/infopath/2007/PartnerControls">
        <TermInfo xmlns="http://schemas.microsoft.com/office/infopath/2007/PartnerControls">
          <TermName xmlns="http://schemas.microsoft.com/office/infopath/2007/PartnerControls">005</TermName>
          <TermId xmlns="http://schemas.microsoft.com/office/infopath/2007/PartnerControls">c9ca2491-72a1-4ff6-806c-694856a6940f</TermId>
        </TermInfo>
      </Terms>
    </eDocs_SeriesSubSeriesTaxHTField0>
    <eDocs_FileTopicsTaxHTField0 xmlns="b9e5c46e-0c84-4bde-9122-a7cee49f8b13">
      <Terms xmlns="http://schemas.microsoft.com/office/infopath/2007/PartnerControls">
        <TermInfo xmlns="http://schemas.microsoft.com/office/infopath/2007/PartnerControls">
          <TermName xmlns="http://schemas.microsoft.com/office/infopath/2007/PartnerControls">Administration</TermName>
          <TermId xmlns="http://schemas.microsoft.com/office/infopath/2007/PartnerControls">69de52f0-4635-46fd-ab40-afe2eb3f944d</TermId>
        </TermInfo>
      </Terms>
    </eDocs_FileTopicsTaxHTField0>
    <eDocs_YearTaxHTField0 xmlns="b9e5c46e-0c84-4bde-9122-a7cee49f8b13">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b47dcb1a-ffe9-4290-92a8-716699eb43a5</TermId>
        </TermInfo>
      </Terms>
    </eDocs_YearTaxHTField0>
    <eDocs_FileName xmlns="http://schemas.microsoft.com/sharepoint/v3">RCDRPS005-016-2019</eDocs_FileName>
    <TaxCatchAll xmlns="204a3e50-baab-4a14-aa8f-c7752a2c9cd9">
      <Value>3</Value>
      <Value>2</Value>
      <Value>1</Value>
      <Value>7</Value>
    </TaxCatchAll>
    <_dlc_ExpireDateSaved xmlns="http://schemas.microsoft.com/sharepoint/v3" xsi:nil="true"/>
    <_dlc_ExpireDate xmlns="http://schemas.microsoft.com/sharepoint/v3">2020-06-02T07:30:45+00:00</_dlc_Expire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eDocument</p:Name>
  <p:Description/>
  <p:Statement/>
  <p:PolicyItems>
    <p:PolicyItem featureId="Microsoft.Office.RecordsManagement.PolicyFeatures.Expiration" staticId="0x0101000BC94875665D404BB1351B53C41FD2C0|151133126" UniqueId="fdae521c-5abc-4e59-946d-72b855313571">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3</number>
                  <property>Modified</property>
                  <period>months</period>
                </formula>
                <action type="action" id="Microsoft.Office.RecordsManagement.PolicyFeatures.Expiration.Action.DeletePreviousVersions"/>
              </data>
            </stages>
          </Schedule>
          <Schedule type="Record">
            <stages>
              <data stageId="2">
                <formula id="Microsoft.Office.RecordsManagement.PolicyFeatures.Expiration.Formula.BuiltIn">
                  <number>3</number>
                  <property>Modified</property>
                  <propertyId>8c06beca-0777-48f7-91c7-6da68bc07b69</propertyId>
                  <period>months</period>
                </formula>
                <action type="action" id="Microsoft.Office.RecordsManagement.PolicyFeatures.Expiration.Action.DeletePreviousVersions"/>
              </data>
            </stages>
          </Schedule>
        </Schedules>
      </p:CustomData>
    </p:PolicyItem>
  </p:PolicyItems>
</p:Policy>
</file>

<file path=customXml/item5.xml><?xml version="1.0" encoding="utf-8"?>
<ct:contentTypeSchema xmlns:ct="http://schemas.microsoft.com/office/2006/metadata/contentType" xmlns:ma="http://schemas.microsoft.com/office/2006/metadata/properties/metaAttributes" ct:_="" ma:_="" ma:contentTypeName="eDocument" ma:contentTypeID="0x0101000BC94875665D404BB1351B53C41FD2C000BA95DE30312840439DCB496A2F381971" ma:contentTypeVersion="11" ma:contentTypeDescription="Create a new document for eDocs" ma:contentTypeScope="" ma:versionID="81494089bbe49a900dd5d2849fcfbc79">
  <xsd:schema xmlns:xsd="http://www.w3.org/2001/XMLSchema" xmlns:xs="http://www.w3.org/2001/XMLSchema" xmlns:p="http://schemas.microsoft.com/office/2006/metadata/properties" xmlns:ns1="http://schemas.microsoft.com/sharepoint/v3" xmlns:ns2="b9e5c46e-0c84-4bde-9122-a7cee49f8b13" xmlns:ns3="204a3e50-baab-4a14-aa8f-c7752a2c9cd9" targetNamespace="http://schemas.microsoft.com/office/2006/metadata/properties" ma:root="true" ma:fieldsID="433c9513eee0d8dcc90309650a7332bb" ns1:_="" ns2:_="" ns3:_="">
    <xsd:import namespace="http://schemas.microsoft.com/sharepoint/v3"/>
    <xsd:import namespace="b9e5c46e-0c84-4bde-9122-a7cee49f8b13"/>
    <xsd:import namespace="204a3e50-baab-4a14-aa8f-c7752a2c9cd9"/>
    <xsd:element name="properties">
      <xsd:complexType>
        <xsd:sequence>
          <xsd:element name="documentManagement">
            <xsd:complexType>
              <xsd:all>
                <xsd:element ref="ns2:eDocs_DocumentTopicsTaxHTField0" minOccurs="0"/>
                <xsd:element ref="ns1:_vti_ItemDeclaredRecord" minOccurs="0"/>
                <xsd:element ref="ns1:_dlc_Exempt" minOccurs="0"/>
                <xsd:element ref="ns1:_dlc_ExpireDateSaved" minOccurs="0"/>
                <xsd:element ref="ns1:_dlc_ExpireDate" minOccurs="0"/>
                <xsd:element ref="ns3:TaxCatchAll" minOccurs="0"/>
                <xsd:element ref="ns2:eDocs_SeriesSubSeriesTaxHTField0" minOccurs="0"/>
                <xsd:element ref="ns2:eDocs_YearTaxHTField0" minOccurs="0"/>
                <xsd:element ref="ns1:eDocs_FileName" minOccurs="0"/>
                <xsd:element ref="ns1:eDocs_FileStatus"/>
                <xsd:element ref="ns2:eDocs_FileTopic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0" nillable="true" ma:displayName="Declared Record" ma:hidden="true" ma:internalName="_vti_ItemDeclaredRecord" ma:readOnly="true">
      <xsd:simpleType>
        <xsd:restriction base="dms:DateTime"/>
      </xsd:simpleType>
    </xsd:element>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element name="eDocs_FileName" ma:index="19" nillable="true" ma:displayName="File Name" ma:default="0" ma:description="File Number" ma:indexed="true" ma:internalName="eDocs_FileName">
      <xsd:simpleType>
        <xsd:restriction base="dms:Text">
          <xsd:maxLength value="30"/>
        </xsd:restriction>
      </xsd:simpleType>
    </xsd:element>
    <xsd:element name="eDocs_FileStatus" ma:index="20" ma:displayName="Status" ma:default="Live" ma:description="Current Status of the File. This is set to Live, Archived or sent to National Archives" ma:format="Dropdown" ma:indexed="true" ma:internalName="eDocs_FileStatus">
      <xsd:simpleType>
        <xsd:restriction base="dms:Choice">
          <xsd:enumeration value="Live"/>
          <xsd:enumeration value="Archived"/>
          <xsd:enumeration value="Cancelled"/>
          <xsd:enumeration value="Sent to National Archives"/>
        </xsd:restriction>
      </xsd:simpleType>
    </xsd:element>
  </xsd:schema>
  <xsd:schema xmlns:xsd="http://www.w3.org/2001/XMLSchema" xmlns:xs="http://www.w3.org/2001/XMLSchema" xmlns:dms="http://schemas.microsoft.com/office/2006/documentManagement/types" xmlns:pc="http://schemas.microsoft.com/office/infopath/2007/PartnerControls" targetNamespace="b9e5c46e-0c84-4bde-9122-a7cee49f8b13" elementFormDefault="qualified">
    <xsd:import namespace="http://schemas.microsoft.com/office/2006/documentManagement/types"/>
    <xsd:import namespace="http://schemas.microsoft.com/office/infopath/2007/PartnerControls"/>
    <xsd:element name="eDocs_DocumentTopicsTaxHTField0" ma:index="9" nillable="true" ma:taxonomy="true" ma:internalName="eDocs_DocumentTopicsTaxHTField0" ma:taxonomyFieldName="eDocs_DocumentTopics" ma:displayName="Document Topics" ma:default="" ma:fieldId="{fbaa881f-c4ae-443f-9fda-fbdd527793df}" ma:taxonomyMulti="true" ma:sspId="05bbd90a-d995-4fc4-8817-8fef755f7e0b" ma:termSetId="e964243f-e861-4ecd-ae5f-941f0a2abbf8" ma:anchorId="00000000-0000-0000-0000-000000000000" ma:open="false" ma:isKeyword="false">
      <xsd:complexType>
        <xsd:sequence>
          <xsd:element ref="pc:Terms" minOccurs="0" maxOccurs="1"/>
        </xsd:sequence>
      </xsd:complexType>
    </xsd:element>
    <xsd:element name="eDocs_SeriesSubSeriesTaxHTField0" ma:index="15" nillable="true" ma:taxonomy="true" ma:internalName="eDocs_SeriesSubSeriesTaxHTField0" ma:taxonomyFieldName="eDocs_SeriesSubSeries" ma:displayName="Sub Series" ma:fieldId="{11f8bb48-43d6-459a-8b80-9123185593c7}" ma:sspId="05bbd90a-d995-4fc4-8817-8fef755f7e0b" ma:termSetId="c306ef50-6ab4-470c-a00b-0c94dc1e6671" ma:anchorId="00000000-0000-0000-0000-000000000000" ma:open="false" ma:isKeyword="false">
      <xsd:complexType>
        <xsd:sequence>
          <xsd:element ref="pc:Terms" minOccurs="0" maxOccurs="1"/>
        </xsd:sequence>
      </xsd:complexType>
    </xsd:element>
    <xsd:element name="eDocs_YearTaxHTField0" ma:index="17" nillable="true" ma:taxonomy="true" ma:internalName="eDocs_YearTaxHTField0" ma:taxonomyFieldName="eDocs_Year" ma:displayName="Year" ma:indexed="true" ma:fieldId="{7b1b8a72-8553-41e1-8dd7-5ce464e281f2}" ma:sspId="05bbd90a-d995-4fc4-8817-8fef755f7e0b" ma:termSetId="6375781b-159b-43c0-9138-c5f98db1ab44" ma:anchorId="00000000-0000-0000-0000-000000000000" ma:open="false" ma:isKeyword="false">
      <xsd:complexType>
        <xsd:sequence>
          <xsd:element ref="pc:Terms" minOccurs="0" maxOccurs="1"/>
        </xsd:sequence>
      </xsd:complexType>
    </xsd:element>
    <xsd:element name="eDocs_FileTopicsTaxHTField0" ma:index="21" nillable="true" ma:taxonomy="true" ma:internalName="eDocs_FileTopicsTaxHTField0" ma:taxonomyFieldName="eDocs_FileTopics" ma:displayName="File Topics" ma:default="" ma:fieldId="{602c691f-3efa-402d-ab5c-baa8c240a9e7}" ma:taxonomyMulti="true" ma:sspId="05bbd90a-d995-4fc4-8817-8fef755f7e0b" ma:termSetId="e964243f-e861-4ecd-ae5f-941f0a2abbf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04a3e50-baab-4a14-aa8f-c7752a2c9c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0d26435-d68f-436f-9f91-b239a48128b5}" ma:internalName="TaxCatchAll" ma:showField="CatchAllData" ma:web="204a3e50-baab-4a14-aa8f-c7752a2c9c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DD618D-D787-41D6-BD89-D0456C65E5CC}">
  <ds:schemaRefs>
    <ds:schemaRef ds:uri="http://schemas.microsoft.com/sharepoint/events"/>
  </ds:schemaRefs>
</ds:datastoreItem>
</file>

<file path=customXml/itemProps2.xml><?xml version="1.0" encoding="utf-8"?>
<ds:datastoreItem xmlns:ds="http://schemas.openxmlformats.org/officeDocument/2006/customXml" ds:itemID="{5F411FB8-1937-4BD3-BC78-15D090322787}">
  <ds:schemaRefs>
    <ds:schemaRef ds:uri="http://schemas.microsoft.com/office/2006/metadata/properties"/>
    <ds:schemaRef ds:uri="http://schemas.microsoft.com/office/infopath/2007/PartnerControls"/>
    <ds:schemaRef ds:uri="b9e5c46e-0c84-4bde-9122-a7cee49f8b13"/>
    <ds:schemaRef ds:uri="http://schemas.microsoft.com/sharepoint/v3"/>
    <ds:schemaRef ds:uri="204a3e50-baab-4a14-aa8f-c7752a2c9cd9"/>
  </ds:schemaRefs>
</ds:datastoreItem>
</file>

<file path=customXml/itemProps3.xml><?xml version="1.0" encoding="utf-8"?>
<ds:datastoreItem xmlns:ds="http://schemas.openxmlformats.org/officeDocument/2006/customXml" ds:itemID="{01B0985C-12B9-41E3-99DD-91608E32A5EE}">
  <ds:schemaRefs>
    <ds:schemaRef ds:uri="http://schemas.microsoft.com/sharepoint/v3/contenttype/forms"/>
  </ds:schemaRefs>
</ds:datastoreItem>
</file>

<file path=customXml/itemProps4.xml><?xml version="1.0" encoding="utf-8"?>
<ds:datastoreItem xmlns:ds="http://schemas.openxmlformats.org/officeDocument/2006/customXml" ds:itemID="{73B776B9-172C-4207-B920-1504A49763C1}">
  <ds:schemaRefs>
    <ds:schemaRef ds:uri="office.server.policy"/>
  </ds:schemaRefs>
</ds:datastoreItem>
</file>

<file path=customXml/itemProps5.xml><?xml version="1.0" encoding="utf-8"?>
<ds:datastoreItem xmlns:ds="http://schemas.openxmlformats.org/officeDocument/2006/customXml" ds:itemID="{97EB8DE2-F53A-44B1-B63F-CF1F424F6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e5c46e-0c84-4bde-9122-a7cee49f8b13"/>
    <ds:schemaRef ds:uri="204a3e50-baab-4a14-aa8f-c7752a2c9c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836</TotalTime>
  <Words>1279</Words>
  <Application>Microsoft Office PowerPoint</Application>
  <PresentationFormat>Widescreen</PresentationFormat>
  <Paragraphs>314</Paragraphs>
  <Slides>50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.AppleSystemUIFont</vt:lpstr>
      <vt:lpstr>Arial</vt:lpstr>
      <vt:lpstr>Calibri</vt:lpstr>
      <vt:lpstr>Calibri Light</vt:lpstr>
      <vt:lpstr>Georgia</vt:lpstr>
      <vt:lpstr>Open Sans</vt:lpstr>
      <vt:lpstr>Times New Roman</vt:lpstr>
      <vt:lpstr>Times New Roman Bold</vt:lpstr>
      <vt:lpstr>Office Theme</vt:lpstr>
      <vt:lpstr>Presentation template</vt:lpstr>
      <vt:lpstr>Session 5 – Sligo PPN TidyTowns Support - Open Session </vt:lpstr>
      <vt:lpstr>Session 5 Topics to include: Circular Economy UN 2030 Sustainable Development Goals (SDGs) &amp; TT TidyTowns Supports in Future Measure Actions – collation of data and successes</vt:lpstr>
      <vt:lpstr>Buzzwords for Communities:</vt:lpstr>
      <vt:lpstr>PowerPoint Presentation</vt:lpstr>
      <vt:lpstr>  </vt:lpstr>
      <vt:lpstr>What is Ireland doing?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SDG Mobile Phone Apps</vt:lpstr>
      <vt:lpstr>SDG Linking the SDGs to TidyTowns  actions</vt:lpstr>
      <vt:lpstr>Summary LTP on A3– sorted by category &amp; year. </vt:lpstr>
      <vt:lpstr>Linking Plan to SDGs</vt:lpstr>
      <vt:lpstr>Actions on working Foroige:</vt:lpstr>
      <vt:lpstr>Promote Greenway &amp; supporting Infrastructure</vt:lpstr>
      <vt:lpstr>What is circular economy?</vt:lpstr>
      <vt:lpstr>Circular Economy Grant Applications:</vt:lpstr>
      <vt:lpstr>Possibly funded?</vt:lpstr>
      <vt:lpstr>Support going forward for Sligo TT:</vt:lpstr>
      <vt:lpstr>Planting Slide I borrowed from Eimear Fox: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Jannette O'Brien</dc:creator>
  <cp:lastModifiedBy>Sharon Eastwood</cp:lastModifiedBy>
  <cp:revision>53</cp:revision>
  <cp:lastPrinted>2020-02-26T16:08:35Z</cp:lastPrinted>
  <dcterms:created xsi:type="dcterms:W3CDTF">2019-11-26T15:08:30Z</dcterms:created>
  <dcterms:modified xsi:type="dcterms:W3CDTF">2021-05-12T12:52:02Z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0x0101000BC94875665D404BB1351B53C41FD2C000BA95DE30312840439DCB496A2F381971</vt:lpwstr>
  </property>
  <property fmtid="{D5CDD505-2E9C-101B-9397-08002B2CF9AE}" pid="3" name="eDocs_FileTopics">
    <vt:lpwstr>7;#Administration|69de52f0-4635-46fd-ab40-afe2eb3f944d</vt:lpwstr>
  </property>
  <property fmtid="{D5CDD505-2E9C-101B-9397-08002B2CF9AE}" pid="4" name="eDocs_Year">
    <vt:lpwstr>2;#2019|b47dcb1a-ffe9-4290-92a8-716699eb43a5</vt:lpwstr>
  </property>
  <property fmtid="{D5CDD505-2E9C-101B-9397-08002B2CF9AE}" pid="5" name="eDocs_SeriesSubSeries">
    <vt:lpwstr>3;#005|c9ca2491-72a1-4ff6-806c-694856a6940f</vt:lpwstr>
  </property>
  <property fmtid="{D5CDD505-2E9C-101B-9397-08002B2CF9AE}" pid="6" name="eDocs_SecurityClassificationTaxHTField0">
    <vt:lpwstr>Unclassified|633aad03-fabf-442b-85c7-8209b03da9f6</vt:lpwstr>
  </property>
  <property fmtid="{D5CDD505-2E9C-101B-9397-08002B2CF9AE}" pid="7" name="_dlc_policyId">
    <vt:lpwstr>0x0101000BC94875665D404BB1351B53C41FD2C0|151133126</vt:lpwstr>
  </property>
  <property fmtid="{D5CDD505-2E9C-101B-9397-08002B2CF9AE}" pid="8" name="ItemRetentionFormula">
    <vt:lpwstr>&lt;formula id="Microsoft.Office.RecordsManagement.PolicyFeatures.Expiration.Formula.BuiltIn"&gt;&lt;number&gt;3&lt;/number&gt;&lt;property&gt;Modified&lt;/property&gt;&lt;period&gt;months&lt;/period&gt;&lt;/formula&gt;</vt:lpwstr>
  </property>
</Properties>
</file>